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63" r:id="rId2"/>
    <p:sldId id="259" r:id="rId3"/>
    <p:sldId id="292" r:id="rId4"/>
    <p:sldId id="316" r:id="rId5"/>
    <p:sldId id="273" r:id="rId6"/>
    <p:sldId id="318" r:id="rId7"/>
    <p:sldId id="288" r:id="rId8"/>
    <p:sldId id="291" r:id="rId9"/>
    <p:sldId id="290" r:id="rId10"/>
    <p:sldId id="303" r:id="rId11"/>
    <p:sldId id="327" r:id="rId12"/>
    <p:sldId id="334" r:id="rId13"/>
    <p:sldId id="289" r:id="rId14"/>
    <p:sldId id="331" r:id="rId15"/>
    <p:sldId id="262" r:id="rId16"/>
    <p:sldId id="328" r:id="rId17"/>
    <p:sldId id="330" r:id="rId18"/>
    <p:sldId id="329" r:id="rId19"/>
    <p:sldId id="281" r:id="rId20"/>
    <p:sldId id="306" r:id="rId21"/>
    <p:sldId id="307" r:id="rId22"/>
    <p:sldId id="302" r:id="rId23"/>
    <p:sldId id="297" r:id="rId24"/>
    <p:sldId id="310" r:id="rId25"/>
    <p:sldId id="326" r:id="rId26"/>
    <p:sldId id="277" r:id="rId27"/>
    <p:sldId id="319" r:id="rId28"/>
    <p:sldId id="320" r:id="rId29"/>
    <p:sldId id="332" r:id="rId30"/>
    <p:sldId id="279" r:id="rId31"/>
    <p:sldId id="322" r:id="rId32"/>
    <p:sldId id="333" r:id="rId33"/>
    <p:sldId id="286" r:id="rId34"/>
    <p:sldId id="325" r:id="rId35"/>
    <p:sldId id="287" r:id="rId36"/>
    <p:sldId id="324" r:id="rId37"/>
    <p:sldId id="323" r:id="rId38"/>
    <p:sldId id="282" r:id="rId39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osoa RAZANAZATOVO" initials="NR" lastIdx="31" clrIdx="0">
    <p:extLst>
      <p:ext uri="{19B8F6BF-5375-455C-9EA6-DF929625EA0E}">
        <p15:presenceInfo xmlns:p15="http://schemas.microsoft.com/office/powerpoint/2012/main" userId="S-1-5-21-27264340-3588225309-2063246162-1623" providerId="AD"/>
      </p:ext>
    </p:extLst>
  </p:cmAuthor>
  <p:cmAuthor id="2" name="Vincent LACOSTE" initials="VL" lastIdx="2" clrIdx="1">
    <p:extLst>
      <p:ext uri="{19B8F6BF-5375-455C-9EA6-DF929625EA0E}">
        <p15:presenceInfo xmlns:p15="http://schemas.microsoft.com/office/powerpoint/2012/main" userId="S-1-5-21-27264340-3588225309-2063246162-122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80C9"/>
    <a:srgbClr val="CC00FF"/>
    <a:srgbClr val="CC0099"/>
    <a:srgbClr val="C3571B"/>
    <a:srgbClr val="008000"/>
    <a:srgbClr val="0066C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3" autoAdjust="0"/>
    <p:restoredTop sz="95806" autoAdjust="0"/>
  </p:normalViewPr>
  <p:slideViewPr>
    <p:cSldViewPr>
      <p:cViewPr>
        <p:scale>
          <a:sx n="100" d="100"/>
          <a:sy n="100" d="100"/>
        </p:scale>
        <p:origin x="1190" y="374"/>
      </p:cViewPr>
      <p:guideLst>
        <p:guide orient="horz" pos="2160"/>
        <p:guide pos="2880"/>
        <p:guide orient="horz" pos="180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82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BD6B1-727C-4FDA-8B2E-9354236E70A2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003F1-2883-430C-9694-7AC88948DA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301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C66A9-46EC-4E90-8BBE-9E81EF88A0C3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479AF-FAE9-49BF-B672-B8459B22C2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496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078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135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947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068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507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631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902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342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941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572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8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6567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77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71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38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865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494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89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57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01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479AF-FAE9-49BF-B672-B8459B22C2A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53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713018"/>
            <a:ext cx="75438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493556"/>
            <a:ext cx="3617103" cy="304271"/>
          </a:xfrm>
        </p:spPr>
        <p:txBody>
          <a:bodyPr/>
          <a:lstStyle/>
          <a:p>
            <a:r>
              <a:rPr lang="en-US"/>
              <a:t>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5409382"/>
            <a:ext cx="984019" cy="30427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817607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65211"/>
            <a:ext cx="1829880" cy="110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0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>
          <a:xfrm>
            <a:off x="2764640" y="5493556"/>
            <a:ext cx="3617103" cy="304271"/>
          </a:xfrm>
        </p:spPr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>
          <a:xfrm>
            <a:off x="0" y="5410729"/>
            <a:ext cx="984019" cy="30427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defTabSz="457200"/>
            <a:fld id="{5C51CFDF-7546-4119-8296-183FA3A19CF9}" type="slidenum">
              <a:rPr lang="fr-FR" smtClean="0"/>
              <a:pPr defTabSz="45720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66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38837"/>
            <a:ext cx="7543800" cy="1208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38112"/>
            <a:ext cx="3703320" cy="3352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38114"/>
            <a:ext cx="3703320" cy="335279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40" y="5493556"/>
            <a:ext cx="3617103" cy="304271"/>
          </a:xfrm>
        </p:spPr>
        <p:txBody>
          <a:bodyPr/>
          <a:lstStyle/>
          <a:p>
            <a:r>
              <a:rPr lang="fr-FR"/>
              <a:t>11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5397413"/>
            <a:ext cx="984019" cy="30427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5C51CFDF-7546-4119-8296-183FA3A19CF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36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38837"/>
            <a:ext cx="7543800" cy="1208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151945"/>
            <a:ext cx="3703320" cy="273896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151945"/>
            <a:ext cx="3703320" cy="273896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40" y="5493556"/>
            <a:ext cx="3617103" cy="304271"/>
          </a:xfrm>
        </p:spPr>
        <p:txBody>
          <a:bodyPr/>
          <a:lstStyle/>
          <a:p>
            <a:r>
              <a:rPr lang="fr-FR"/>
              <a:t>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" y="5410729"/>
            <a:ext cx="984019" cy="304271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5C51CFDF-7546-4119-8296-183FA3A19CF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069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2B3646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2B3646">
                    <a:tint val="75000"/>
                  </a:srgbClr>
                </a:solidFill>
              </a:rPr>
              <a:t>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1CFDF-7546-4119-8296-183FA3A19CF9}" type="slidenum">
              <a:rPr lang="fr-FR" smtClean="0">
                <a:solidFill>
                  <a:prstClr val="white"/>
                </a:solidFill>
              </a:rPr>
              <a:pPr/>
              <a:t>‹N°›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74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22960" y="238837"/>
            <a:ext cx="75438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22959" y="1538112"/>
            <a:ext cx="7543801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2764640" y="5552000"/>
            <a:ext cx="3617103" cy="1354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0" y="5484287"/>
            <a:ext cx="984019" cy="1354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defTabSz="457200"/>
            <a:fld id="{5C51CFDF-7546-4119-8296-183FA3A19CF9}" type="slidenum">
              <a:rPr lang="fr-FR" smtClean="0"/>
              <a:pPr defTabSz="457200"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05" y="5089748"/>
            <a:ext cx="685006" cy="4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3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2558028"/>
            <a:ext cx="7876356" cy="73152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>
                <a:solidFill>
                  <a:srgbClr val="1D1D1B"/>
                </a:solidFill>
                <a:latin typeface="+mn-lt"/>
              </a:rPr>
              <a:t>THE RESPIRATORY SURVEILLANCE SYSTEM IN MADAGASCAR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27584" y="321754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fr-FR" dirty="0"/>
          </a:p>
          <a:p>
            <a:pPr>
              <a:lnSpc>
                <a:spcPct val="100000"/>
              </a:lnSpc>
            </a:pPr>
            <a:r>
              <a:rPr lang="fr-FR" b="1" dirty="0">
                <a:solidFill>
                  <a:srgbClr val="0080C9"/>
                </a:solidFill>
              </a:rPr>
              <a:t>Norosoa RAZANAJATOVO, PhD, NIC </a:t>
            </a:r>
            <a:r>
              <a:rPr lang="fr-FR" b="1" dirty="0" err="1">
                <a:solidFill>
                  <a:srgbClr val="0080C9"/>
                </a:solidFill>
              </a:rPr>
              <a:t>Technical</a:t>
            </a:r>
            <a:r>
              <a:rPr lang="fr-FR" b="1" dirty="0">
                <a:solidFill>
                  <a:srgbClr val="0080C9"/>
                </a:solidFill>
              </a:rPr>
              <a:t> Leader</a:t>
            </a:r>
          </a:p>
          <a:p>
            <a:endParaRPr lang="fr-FR" b="1" dirty="0">
              <a:solidFill>
                <a:srgbClr val="1D1D1B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35C1DC7-33DD-4D2D-A59B-77B343D86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8F23B68-7CCE-4CC4-B32E-8DC2FA10BB66}" type="slidenum">
              <a:rPr lang="en-US" smtClean="0"/>
              <a:t>1</a:t>
            </a:fld>
            <a:fld id="{5A5875B3-C023-4B5D-8727-BFE55340C70E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5474F9-D344-4FBC-A606-90C34D4C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Picture 2" descr="MITSIRY - Agence des États-Unis pour le Développement International (USAID)  - Miarakap">
            <a:extLst>
              <a:ext uri="{FF2B5EF4-FFF2-40B4-BE49-F238E27FC236}">
                <a16:creationId xmlns:a16="http://schemas.microsoft.com/office/drawing/2014/main" id="{DEDB4584-36A8-45D6-8908-18834AD10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9" b="10431"/>
          <a:stretch/>
        </p:blipFill>
        <p:spPr bwMode="auto">
          <a:xfrm>
            <a:off x="4746380" y="209638"/>
            <a:ext cx="2142381" cy="62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entres pour le contrôle et la prévention des maladies — Wikipédia">
            <a:extLst>
              <a:ext uri="{FF2B5EF4-FFF2-40B4-BE49-F238E27FC236}">
                <a16:creationId xmlns:a16="http://schemas.microsoft.com/office/drawing/2014/main" id="{5B6705DD-4784-475E-B20C-A362A104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840" y="194265"/>
            <a:ext cx="1029547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Ministère de la santé publique | Vahoaka malagasy salama">
            <a:extLst>
              <a:ext uri="{FF2B5EF4-FFF2-40B4-BE49-F238E27FC236}">
                <a16:creationId xmlns:a16="http://schemas.microsoft.com/office/drawing/2014/main" id="{0A87E2E9-4201-4B6C-A6CC-1C9991C0E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7" y="215674"/>
            <a:ext cx="1793508" cy="4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1F92CD5-FEAF-421B-A0EC-A303DA122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98" y="138866"/>
            <a:ext cx="982715" cy="101384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DCA96D8-36BC-4B39-9612-0765737EB4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5" y="743206"/>
            <a:ext cx="819004" cy="81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6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712E1-5343-41A0-87C9-D59826D4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339070"/>
            <a:ext cx="7006009" cy="518430"/>
          </a:xfrm>
        </p:spPr>
        <p:txBody>
          <a:bodyPr>
            <a:noAutofit/>
          </a:bodyPr>
          <a:lstStyle/>
          <a:p>
            <a:pPr algn="ctr"/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3000" b="1" dirty="0" err="1">
                <a:solidFill>
                  <a:srgbClr val="1D1D1B"/>
                </a:solidFill>
                <a:latin typeface="Calibri"/>
              </a:rPr>
              <a:t>Laboratory</a:t>
            </a:r>
            <a:r>
              <a:rPr lang="fr-FR" sz="3000" b="1" dirty="0">
                <a:solidFill>
                  <a:srgbClr val="1D1D1B"/>
                </a:solidFill>
                <a:latin typeface="Calibri"/>
              </a:rPr>
              <a:t> surveillance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27629BF-358D-43AF-BDCB-888C098E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8E0B66-1937-4229-85C9-49980494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10</a:t>
            </a:fld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83C37EA-8B50-4527-82C8-66E105BC5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38" t="24801" r="58429" b="30400"/>
          <a:stretch/>
        </p:blipFill>
        <p:spPr>
          <a:xfrm>
            <a:off x="308747" y="2857102"/>
            <a:ext cx="986337" cy="1791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0F3CEAB9-517A-44D6-84E7-1A24B6B01931}"/>
              </a:ext>
            </a:extLst>
          </p:cNvPr>
          <p:cNvSpPr/>
          <p:nvPr/>
        </p:nvSpPr>
        <p:spPr>
          <a:xfrm>
            <a:off x="1351484" y="3678839"/>
            <a:ext cx="277674" cy="202226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7A711415-342C-4F4F-94AD-5697C29832A7}"/>
              </a:ext>
            </a:extLst>
          </p:cNvPr>
          <p:cNvSpPr/>
          <p:nvPr/>
        </p:nvSpPr>
        <p:spPr>
          <a:xfrm>
            <a:off x="6310550" y="3793604"/>
            <a:ext cx="277674" cy="202226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0C14B10-3B0E-45EC-9364-0CD6AAB5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74" y="3140783"/>
            <a:ext cx="1900188" cy="1265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2AFBD4E9-B682-4939-9937-35A7CE2C1643}"/>
              </a:ext>
            </a:extLst>
          </p:cNvPr>
          <p:cNvSpPr/>
          <p:nvPr/>
        </p:nvSpPr>
        <p:spPr>
          <a:xfrm>
            <a:off x="3850342" y="3793604"/>
            <a:ext cx="277674" cy="202226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161174-79E8-45EE-B908-DFF4552A6B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134360"/>
            <a:ext cx="1900188" cy="1266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E1C26F8-2506-4002-86C5-2A5A4862AE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140783"/>
            <a:ext cx="1900188" cy="1266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0195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13A4D51E-6776-4673-9B0B-9DA150ED9420}"/>
              </a:ext>
            </a:extLst>
          </p:cNvPr>
          <p:cNvSpPr txBox="1"/>
          <p:nvPr/>
        </p:nvSpPr>
        <p:spPr>
          <a:xfrm>
            <a:off x="8388424" y="5107334"/>
            <a:ext cx="7200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MG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8638" y="235707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Algorythm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of </a:t>
            </a: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sample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collection and </a:t>
            </a: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testing</a:t>
            </a: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EED8A8C-F592-4E69-807C-E532CD41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B5280B-3D65-4948-961D-2483E4DA5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11</a:t>
            </a:fld>
            <a:endParaRPr lang="fr-FR" dirty="0"/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6351E49C-9C0E-42AD-B498-6100266998E9}"/>
              </a:ext>
            </a:extLst>
          </p:cNvPr>
          <p:cNvGrpSpPr/>
          <p:nvPr/>
        </p:nvGrpSpPr>
        <p:grpSpPr>
          <a:xfrm>
            <a:off x="51430" y="994817"/>
            <a:ext cx="8702179" cy="4747397"/>
            <a:chOff x="-90810" y="1122433"/>
            <a:chExt cx="8702179" cy="4747397"/>
          </a:xfrm>
        </p:grpSpPr>
        <p:pic>
          <p:nvPicPr>
            <p:cNvPr id="52" name="Image 51" descr="Valiny an-tsary ho an'ny TUBE UTM">
              <a:extLst>
                <a:ext uri="{FF2B5EF4-FFF2-40B4-BE49-F238E27FC236}">
                  <a16:creationId xmlns:a16="http://schemas.microsoft.com/office/drawing/2014/main" id="{FB87294E-3B75-4C20-90C9-F91B2AD7A6D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67" r="45739" b="23058"/>
            <a:stretch/>
          </p:blipFill>
          <p:spPr bwMode="auto">
            <a:xfrm>
              <a:off x="5488348" y="2680857"/>
              <a:ext cx="369152" cy="8800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40D2238B-F11B-4DE2-B7A3-74A70B40387D}"/>
                </a:ext>
              </a:extLst>
            </p:cNvPr>
            <p:cNvSpPr txBox="1"/>
            <p:nvPr/>
          </p:nvSpPr>
          <p:spPr>
            <a:xfrm>
              <a:off x="1038223" y="1124167"/>
              <a:ext cx="3448051" cy="5847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114300" lvl="2" algn="ctr" eaLnBrk="0" fontAlgn="base" hangingPunct="0">
                <a:buClr>
                  <a:srgbClr val="000066"/>
                </a:buClr>
                <a:buSzPct val="120000"/>
                <a:defRPr/>
              </a:pP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ILI: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fever</a:t>
              </a: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cough</a:t>
              </a: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onset</a:t>
              </a: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 of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disease</a:t>
              </a: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 &lt;10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days</a:t>
              </a: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 + no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hospitalization</a:t>
              </a:r>
              <a:endParaRPr lang="fr-FR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0E86FB03-1914-4C23-8CC7-7026FCA99256}"/>
                </a:ext>
              </a:extLst>
            </p:cNvPr>
            <p:cNvSpPr txBox="1"/>
            <p:nvPr/>
          </p:nvSpPr>
          <p:spPr>
            <a:xfrm>
              <a:off x="5084147" y="1122433"/>
              <a:ext cx="3523260" cy="830997"/>
            </a:xfrm>
            <a:prstGeom prst="rect">
              <a:avLst/>
            </a:prstGeom>
            <a:noFill/>
            <a:ln w="19050">
              <a:solidFill>
                <a:srgbClr val="0080C9"/>
              </a:solidFill>
            </a:ln>
          </p:spPr>
          <p:txBody>
            <a:bodyPr wrap="square" rtlCol="0">
              <a:spAutoFit/>
            </a:bodyPr>
            <a:lstStyle/>
            <a:p>
              <a:pPr marL="342900" lvl="2" algn="ctr" eaLnBrk="0" fontAlgn="base" hangingPunct="0">
                <a:buClr>
                  <a:srgbClr val="000066"/>
                </a:buClr>
                <a:buSzPct val="120000"/>
                <a:defRPr/>
              </a:pP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SARI: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fever</a:t>
              </a: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cough</a:t>
              </a: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onset</a:t>
              </a: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 of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disease</a:t>
              </a: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 &lt;10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days</a:t>
              </a: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 +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need</a:t>
              </a:r>
              <a:r>
                <a:rPr lang="fr-FR" sz="16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fr-FR" sz="1600" dirty="0" err="1">
                  <a:solidFill>
                    <a:schemeClr val="accent1">
                      <a:lumMod val="75000"/>
                    </a:schemeClr>
                  </a:solidFill>
                </a:rPr>
                <a:t>hospitalization</a:t>
              </a:r>
              <a:endParaRPr lang="fr-FR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104D983-A70A-488B-ACF4-6AF8E5306F7E}"/>
                </a:ext>
              </a:extLst>
            </p:cNvPr>
            <p:cNvSpPr txBox="1"/>
            <p:nvPr/>
          </p:nvSpPr>
          <p:spPr>
            <a:xfrm>
              <a:off x="1044598" y="4117499"/>
              <a:ext cx="3448050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lvl="2" algn="ctr"/>
              <a:r>
                <a:rPr lang="fr-FR" sz="1400" dirty="0">
                  <a:solidFill>
                    <a:srgbClr val="FF0000"/>
                  </a:solidFill>
                </a:rPr>
                <a:t>PCR influenza (A/H1dpm; A/H3; B/Vic; B/Yam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17A0240-FE1D-4055-A091-114413368B9B}"/>
                </a:ext>
              </a:extLst>
            </p:cNvPr>
            <p:cNvSpPr txBox="1"/>
            <p:nvPr/>
          </p:nvSpPr>
          <p:spPr>
            <a:xfrm>
              <a:off x="-90810" y="2955499"/>
              <a:ext cx="113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QUESTIONNAIRE</a:t>
              </a:r>
            </a:p>
            <a:p>
              <a:pPr algn="ctr"/>
              <a:r>
                <a:rPr lang="en-US" sz="1000" b="1" dirty="0"/>
                <a:t>SAMPLING</a:t>
              </a:r>
            </a:p>
          </p:txBody>
        </p:sp>
        <p:pic>
          <p:nvPicPr>
            <p:cNvPr id="57" name="Image 56" descr="Image result for PRELEVEMENT NASOPHARYNGEAL">
              <a:extLst>
                <a:ext uri="{FF2B5EF4-FFF2-40B4-BE49-F238E27FC236}">
                  <a16:creationId xmlns:a16="http://schemas.microsoft.com/office/drawing/2014/main" id="{E5FEC200-996D-4538-9F74-5E0E4CCEBCF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5582" y="2655912"/>
              <a:ext cx="1546543" cy="9201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3EE7B68D-43E8-4BBA-8BAC-9915E97CF793}"/>
                </a:ext>
              </a:extLst>
            </p:cNvPr>
            <p:cNvSpPr txBox="1"/>
            <p:nvPr/>
          </p:nvSpPr>
          <p:spPr>
            <a:xfrm>
              <a:off x="5156968" y="4114403"/>
              <a:ext cx="3454401" cy="307777"/>
            </a:xfrm>
            <a:prstGeom prst="rect">
              <a:avLst/>
            </a:prstGeom>
            <a:noFill/>
            <a:ln w="19050">
              <a:solidFill>
                <a:srgbClr val="0080C9"/>
              </a:solidFill>
            </a:ln>
          </p:spPr>
          <p:txBody>
            <a:bodyPr wrap="square" rtlCol="0">
              <a:spAutoFit/>
            </a:bodyPr>
            <a:lstStyle/>
            <a:p>
              <a:pPr marL="0" lvl="2" algn="ctr"/>
              <a:r>
                <a:rPr lang="fr-FR" sz="1400" dirty="0">
                  <a:solidFill>
                    <a:srgbClr val="00B050"/>
                  </a:solidFill>
                </a:rPr>
                <a:t>PCR influenza (A/H1dpm; A/H3; B/Vic; B/Yam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582E9DD5-4F60-4314-BDDA-9788362E2A5C}"/>
                </a:ext>
              </a:extLst>
            </p:cNvPr>
            <p:cNvSpPr txBox="1"/>
            <p:nvPr/>
          </p:nvSpPr>
          <p:spPr>
            <a:xfrm>
              <a:off x="1670427" y="5531276"/>
              <a:ext cx="5495637" cy="338554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lvl="2" algn="ctr"/>
              <a:r>
                <a:rPr lang="fr-FR" sz="1600" dirty="0">
                  <a:solidFill>
                    <a:srgbClr val="FFC000"/>
                  </a:solidFill>
                </a:rPr>
                <a:t>PCR SARS-CoV-2</a:t>
              </a: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8595E599-3F6C-4F9B-9D78-7ED1BEE4260A}"/>
                </a:ext>
              </a:extLst>
            </p:cNvPr>
            <p:cNvSpPr txBox="1"/>
            <p:nvPr/>
          </p:nvSpPr>
          <p:spPr>
            <a:xfrm>
              <a:off x="5149840" y="4467974"/>
              <a:ext cx="3454400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80C9"/>
              </a:solidFill>
            </a:ln>
          </p:spPr>
          <p:txBody>
            <a:bodyPr wrap="square" rtlCol="0">
              <a:spAutoFit/>
            </a:bodyPr>
            <a:lstStyle/>
            <a:p>
              <a:pPr marL="0" lvl="2" algn="ctr"/>
              <a:r>
                <a:rPr lang="fr-FR" sz="1400" dirty="0">
                  <a:solidFill>
                    <a:srgbClr val="981BB5"/>
                  </a:solidFill>
                </a:rPr>
                <a:t>PCR RSV, Rhinovirus, HMPV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28EC0B5-EB25-4413-A024-B865EA88D93C}"/>
                </a:ext>
              </a:extLst>
            </p:cNvPr>
            <p:cNvSpPr txBox="1"/>
            <p:nvPr/>
          </p:nvSpPr>
          <p:spPr>
            <a:xfrm>
              <a:off x="5149840" y="4820574"/>
              <a:ext cx="3454400" cy="5232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80C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F0"/>
                  </a:solidFill>
                </a:rPr>
                <a:t>PCR avian flu, MERS </a:t>
              </a:r>
              <a:r>
                <a:rPr lang="en-US" sz="1400" dirty="0" err="1">
                  <a:solidFill>
                    <a:srgbClr val="00B0F0"/>
                  </a:solidFill>
                </a:rPr>
                <a:t>CoV</a:t>
              </a:r>
              <a:r>
                <a:rPr lang="en-US" sz="1400" dirty="0">
                  <a:solidFill>
                    <a:srgbClr val="00B0F0"/>
                  </a:solidFill>
                </a:rPr>
                <a:t> (depending on Epi context)</a:t>
              </a:r>
            </a:p>
          </p:txBody>
        </p:sp>
      </p:grpSp>
      <p:cxnSp>
        <p:nvCxnSpPr>
          <p:cNvPr id="62" name="Connecteur : en angle 61">
            <a:extLst>
              <a:ext uri="{FF2B5EF4-FFF2-40B4-BE49-F238E27FC236}">
                <a16:creationId xmlns:a16="http://schemas.microsoft.com/office/drawing/2014/main" id="{A75BF8F3-BECC-41DA-94A8-1289BEA80F6A}"/>
              </a:ext>
            </a:extLst>
          </p:cNvPr>
          <p:cNvCxnSpPr>
            <a:cxnSpLocks/>
          </p:cNvCxnSpPr>
          <p:nvPr/>
        </p:nvCxnSpPr>
        <p:spPr>
          <a:xfrm>
            <a:off x="3573576" y="1831927"/>
            <a:ext cx="1068656" cy="340723"/>
          </a:xfrm>
          <a:prstGeom prst="bentConnector3">
            <a:avLst>
              <a:gd name="adj1" fmla="val -62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187F30E0-D70D-40F4-B2A0-0A490B5DF9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30264" y="1835896"/>
            <a:ext cx="1224136" cy="340722"/>
          </a:xfrm>
          <a:prstGeom prst="bentConnector3">
            <a:avLst>
              <a:gd name="adj1" fmla="val 82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D420B42F-BD43-4D44-A2EA-34EA114D7BFD}"/>
              </a:ext>
            </a:extLst>
          </p:cNvPr>
          <p:cNvCxnSpPr>
            <a:cxnSpLocks/>
          </p:cNvCxnSpPr>
          <p:nvPr/>
        </p:nvCxnSpPr>
        <p:spPr>
          <a:xfrm>
            <a:off x="4637422" y="2169306"/>
            <a:ext cx="0" cy="3667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B4FC3CA5-6E1D-4F98-A61F-83F4DA96E45F}"/>
              </a:ext>
            </a:extLst>
          </p:cNvPr>
          <p:cNvCxnSpPr>
            <a:cxnSpLocks/>
          </p:cNvCxnSpPr>
          <p:nvPr/>
        </p:nvCxnSpPr>
        <p:spPr>
          <a:xfrm>
            <a:off x="4930264" y="2170758"/>
            <a:ext cx="0" cy="3667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 : en angle 65">
            <a:extLst>
              <a:ext uri="{FF2B5EF4-FFF2-40B4-BE49-F238E27FC236}">
                <a16:creationId xmlns:a16="http://schemas.microsoft.com/office/drawing/2014/main" id="{C725983E-CE8E-4EA7-A5FA-A888816F85D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42209" y="3450823"/>
            <a:ext cx="994401" cy="314208"/>
          </a:xfrm>
          <a:prstGeom prst="bentConnector3">
            <a:avLst>
              <a:gd name="adj1" fmla="val 19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71DD3259-E876-4EF0-BCA7-A9221267727B}"/>
              </a:ext>
            </a:extLst>
          </p:cNvPr>
          <p:cNvCxnSpPr>
            <a:cxnSpLocks/>
          </p:cNvCxnSpPr>
          <p:nvPr/>
        </p:nvCxnSpPr>
        <p:spPr>
          <a:xfrm>
            <a:off x="4931401" y="3448507"/>
            <a:ext cx="1215657" cy="324533"/>
          </a:xfrm>
          <a:prstGeom prst="bentConnector3">
            <a:avLst>
              <a:gd name="adj1" fmla="val 458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2000C0A-A2C1-49F8-AA4B-422FB5CF19C5}"/>
              </a:ext>
            </a:extLst>
          </p:cNvPr>
          <p:cNvCxnSpPr>
            <a:cxnSpLocks/>
          </p:cNvCxnSpPr>
          <p:nvPr/>
        </p:nvCxnSpPr>
        <p:spPr>
          <a:xfrm>
            <a:off x="3641458" y="3760243"/>
            <a:ext cx="0" cy="2241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2B7F3062-31C6-4F31-AB11-5E0E213F6FDD}"/>
              </a:ext>
            </a:extLst>
          </p:cNvPr>
          <p:cNvCxnSpPr>
            <a:cxnSpLocks/>
          </p:cNvCxnSpPr>
          <p:nvPr/>
        </p:nvCxnSpPr>
        <p:spPr>
          <a:xfrm>
            <a:off x="6147058" y="3773040"/>
            <a:ext cx="199" cy="2118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DFC28AC5-1BB0-476C-9954-EA935FE75F3D}"/>
              </a:ext>
            </a:extLst>
          </p:cNvPr>
          <p:cNvSpPr txBox="1"/>
          <p:nvPr/>
        </p:nvSpPr>
        <p:spPr>
          <a:xfrm>
            <a:off x="51429" y="1117927"/>
            <a:ext cx="10107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CLINICAL DIAGNOSTIC</a:t>
            </a:r>
          </a:p>
          <a:p>
            <a:pPr algn="ctr"/>
            <a:endParaRPr lang="en-US" sz="1000" b="1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4BCEE2EB-1050-43E5-A9D0-7AB081EAD1B4}"/>
              </a:ext>
            </a:extLst>
          </p:cNvPr>
          <p:cNvSpPr txBox="1"/>
          <p:nvPr/>
        </p:nvSpPr>
        <p:spPr>
          <a:xfrm>
            <a:off x="48587" y="4628083"/>
            <a:ext cx="1073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LABORATORY TESTING</a:t>
            </a:r>
          </a:p>
        </p:txBody>
      </p:sp>
      <p:sp>
        <p:nvSpPr>
          <p:cNvPr id="72" name="Parenthèse ouvrante 71">
            <a:extLst>
              <a:ext uri="{FF2B5EF4-FFF2-40B4-BE49-F238E27FC236}">
                <a16:creationId xmlns:a16="http://schemas.microsoft.com/office/drawing/2014/main" id="{0F0A0C09-2AD5-474B-8656-65BE9724FC83}"/>
              </a:ext>
            </a:extLst>
          </p:cNvPr>
          <p:cNvSpPr/>
          <p:nvPr/>
        </p:nvSpPr>
        <p:spPr>
          <a:xfrm>
            <a:off x="1091935" y="944137"/>
            <a:ext cx="105953" cy="935137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Parenthèse ouvrante 72">
            <a:extLst>
              <a:ext uri="{FF2B5EF4-FFF2-40B4-BE49-F238E27FC236}">
                <a16:creationId xmlns:a16="http://schemas.microsoft.com/office/drawing/2014/main" id="{DC3F4674-A29E-4C5B-A1D0-F95396B800DA}"/>
              </a:ext>
            </a:extLst>
          </p:cNvPr>
          <p:cNvSpPr/>
          <p:nvPr/>
        </p:nvSpPr>
        <p:spPr>
          <a:xfrm>
            <a:off x="1091538" y="3959324"/>
            <a:ext cx="63672" cy="1698288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Parenthèse ouvrante 73">
            <a:extLst>
              <a:ext uri="{FF2B5EF4-FFF2-40B4-BE49-F238E27FC236}">
                <a16:creationId xmlns:a16="http://schemas.microsoft.com/office/drawing/2014/main" id="{DA76CCB9-5E56-4A2D-8F6C-CC565576ED78}"/>
              </a:ext>
            </a:extLst>
          </p:cNvPr>
          <p:cNvSpPr/>
          <p:nvPr/>
        </p:nvSpPr>
        <p:spPr>
          <a:xfrm>
            <a:off x="1086436" y="2497460"/>
            <a:ext cx="73152" cy="914400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E13A4998-A94D-4121-9E5A-A743B13A2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38" y="2510711"/>
            <a:ext cx="1304482" cy="977103"/>
          </a:xfrm>
          <a:prstGeom prst="rect">
            <a:avLst/>
          </a:prstGeom>
        </p:spPr>
      </p:pic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13E68128-7BAD-4555-8DE9-F24860F1BEBB}"/>
              </a:ext>
            </a:extLst>
          </p:cNvPr>
          <p:cNvSpPr/>
          <p:nvPr/>
        </p:nvSpPr>
        <p:spPr>
          <a:xfrm rot="5400000">
            <a:off x="4796565" y="1888038"/>
            <a:ext cx="103838" cy="6935863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G"/>
          </a:p>
        </p:txBody>
      </p:sp>
    </p:spTree>
    <p:extLst>
      <p:ext uri="{BB962C8B-B14F-4D97-AF65-F5344CB8AC3E}">
        <p14:creationId xmlns:p14="http://schemas.microsoft.com/office/powerpoint/2010/main" val="918975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24289EF-C0A8-4305-AE2F-B46E8F0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38837"/>
            <a:ext cx="7543800" cy="746455"/>
          </a:xfrm>
        </p:spPr>
        <p:txBody>
          <a:bodyPr/>
          <a:lstStyle/>
          <a:p>
            <a:r>
              <a:rPr lang="fr-FR" sz="3600" b="1" dirty="0">
                <a:solidFill>
                  <a:srgbClr val="1D1D1B"/>
                </a:solidFill>
                <a:latin typeface="Calibri"/>
              </a:rPr>
              <a:t>Human </a:t>
            </a:r>
            <a:r>
              <a:rPr lang="fr-FR" sz="3600" b="1" dirty="0" err="1">
                <a:solidFill>
                  <a:srgbClr val="1D1D1B"/>
                </a:solidFill>
                <a:latin typeface="Calibri"/>
              </a:rPr>
              <a:t>laboratory</a:t>
            </a:r>
            <a:r>
              <a:rPr lang="fr-FR" sz="3600" b="1" dirty="0">
                <a:solidFill>
                  <a:srgbClr val="1D1D1B"/>
                </a:solidFill>
                <a:latin typeface="Calibri"/>
              </a:rPr>
              <a:t> Surveillance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03EA12D-D6B8-4244-A3F9-A47E9306B914}"/>
              </a:ext>
            </a:extLst>
          </p:cNvPr>
          <p:cNvCxnSpPr/>
          <p:nvPr/>
        </p:nvCxnSpPr>
        <p:spPr>
          <a:xfrm flipV="1">
            <a:off x="984019" y="913284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554707D-901C-4726-AA9A-7FF68F9B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576A07-69EE-4E12-A664-FE65EA2C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12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0A850CF-9F32-4F0F-A3AB-4AB37CEEE955}"/>
              </a:ext>
            </a:extLst>
          </p:cNvPr>
          <p:cNvSpPr txBox="1"/>
          <p:nvPr/>
        </p:nvSpPr>
        <p:spPr>
          <a:xfrm>
            <a:off x="1259632" y="1417340"/>
            <a:ext cx="134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ILI SAMPLES</a:t>
            </a:r>
            <a:endParaRPr lang="fr-MG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A6BB7D3-E910-4CCB-8F48-03C7D16731C7}"/>
              </a:ext>
            </a:extLst>
          </p:cNvPr>
          <p:cNvSpPr txBox="1"/>
          <p:nvPr/>
        </p:nvSpPr>
        <p:spPr>
          <a:xfrm>
            <a:off x="4860032" y="1426121"/>
            <a:ext cx="156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SARI SAMPLES</a:t>
            </a:r>
            <a:endParaRPr lang="fr-MG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79A242B-25E6-45D0-8A88-18BC4273FE92}"/>
              </a:ext>
            </a:extLst>
          </p:cNvPr>
          <p:cNvCxnSpPr>
            <a:stCxn id="4" idx="2"/>
          </p:cNvCxnSpPr>
          <p:nvPr/>
        </p:nvCxnSpPr>
        <p:spPr>
          <a:xfrm flipH="1">
            <a:off x="1918274" y="1786672"/>
            <a:ext cx="13850" cy="1502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A2ED0DA-CA32-4C13-A184-EC2D60953A68}"/>
              </a:ext>
            </a:extLst>
          </p:cNvPr>
          <p:cNvSpPr txBox="1"/>
          <p:nvPr/>
        </p:nvSpPr>
        <p:spPr>
          <a:xfrm>
            <a:off x="1609304" y="3289548"/>
            <a:ext cx="130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FLU</a:t>
            </a:r>
          </a:p>
          <a:p>
            <a:r>
              <a:rPr lang="fr-FR" b="1" dirty="0"/>
              <a:t>SARS-CoV-2</a:t>
            </a:r>
            <a:endParaRPr lang="fr-MG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E531576-4D82-4F5D-AFE8-CD4BCF00101D}"/>
              </a:ext>
            </a:extLst>
          </p:cNvPr>
          <p:cNvSpPr txBox="1"/>
          <p:nvPr/>
        </p:nvSpPr>
        <p:spPr>
          <a:xfrm>
            <a:off x="5425728" y="3289548"/>
            <a:ext cx="13065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FLU</a:t>
            </a:r>
          </a:p>
          <a:p>
            <a:r>
              <a:rPr lang="fr-FR" b="1" dirty="0"/>
              <a:t>SARS-CoV-2</a:t>
            </a:r>
          </a:p>
          <a:p>
            <a:r>
              <a:rPr lang="fr-FR" b="1" dirty="0"/>
              <a:t>RSV</a:t>
            </a:r>
          </a:p>
          <a:p>
            <a:r>
              <a:rPr lang="fr-FR" b="1" dirty="0"/>
              <a:t>HRV</a:t>
            </a:r>
          </a:p>
          <a:p>
            <a:r>
              <a:rPr lang="fr-FR" b="1" dirty="0"/>
              <a:t>HMPV</a:t>
            </a:r>
            <a:endParaRPr lang="fr-MG" b="1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8FD3D12-33AF-4E13-9AC2-F6F5CDEA0F18}"/>
              </a:ext>
            </a:extLst>
          </p:cNvPr>
          <p:cNvCxnSpPr/>
          <p:nvPr/>
        </p:nvCxnSpPr>
        <p:spPr>
          <a:xfrm>
            <a:off x="5652120" y="1786905"/>
            <a:ext cx="0" cy="1502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387B35B8-B496-41BA-A121-6F672E50B270}"/>
              </a:ext>
            </a:extLst>
          </p:cNvPr>
          <p:cNvSpPr txBox="1"/>
          <p:nvPr/>
        </p:nvSpPr>
        <p:spPr>
          <a:xfrm>
            <a:off x="1038984" y="4936440"/>
            <a:ext cx="742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FF0000"/>
                </a:solidFill>
              </a:rPr>
              <a:t>If </a:t>
            </a:r>
            <a:r>
              <a:rPr lang="fr-FR" dirty="0" err="1">
                <a:solidFill>
                  <a:srgbClr val="FF0000"/>
                </a:solidFill>
              </a:rPr>
              <a:t>outbreak</a:t>
            </a:r>
            <a:r>
              <a:rPr lang="fr-FR" dirty="0">
                <a:solidFill>
                  <a:srgbClr val="FF0000"/>
                </a:solidFill>
              </a:rPr>
              <a:t> or </a:t>
            </a:r>
            <a:r>
              <a:rPr lang="fr-FR" dirty="0" err="1">
                <a:solidFill>
                  <a:srgbClr val="FF0000"/>
                </a:solidFill>
              </a:rPr>
              <a:t>unusual</a:t>
            </a:r>
            <a:r>
              <a:rPr lang="fr-FR" dirty="0">
                <a:solidFill>
                  <a:srgbClr val="FF0000"/>
                </a:solidFill>
              </a:rPr>
              <a:t> situation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rgbClr val="FF0000"/>
                </a:solidFill>
              </a:rPr>
              <a:t>PCR for 14 </a:t>
            </a:r>
            <a:r>
              <a:rPr lang="fr-FR" dirty="0" err="1">
                <a:solidFill>
                  <a:srgbClr val="FF0000"/>
                </a:solidFill>
              </a:rPr>
              <a:t>seasonal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respiratory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viruses</a:t>
            </a:r>
            <a:endParaRPr lang="fr-FR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FF0000"/>
                </a:solidFill>
              </a:rPr>
              <a:t>If suspicion of </a:t>
            </a:r>
            <a:r>
              <a:rPr lang="fr-FR" dirty="0" err="1">
                <a:solidFill>
                  <a:srgbClr val="FF0000"/>
                </a:solidFill>
              </a:rPr>
              <a:t>zoonosis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fr-FR" dirty="0" err="1">
                <a:solidFill>
                  <a:srgbClr val="FF0000"/>
                </a:solidFill>
                <a:sym typeface="Wingdings" panose="05000000000000000000" pitchFamily="2" charset="2"/>
              </a:rPr>
              <a:t>Avian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rgbClr val="FF0000"/>
                </a:solidFill>
                <a:sym typeface="Wingdings" panose="05000000000000000000" pitchFamily="2" charset="2"/>
              </a:rPr>
              <a:t>flu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, MERS-</a:t>
            </a:r>
            <a:r>
              <a:rPr lang="fr-FR" dirty="0" err="1">
                <a:solidFill>
                  <a:srgbClr val="FF0000"/>
                </a:solidFill>
                <a:sym typeface="Wingdings" panose="05000000000000000000" pitchFamily="2" charset="2"/>
              </a:rPr>
              <a:t>CoV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dirty="0">
                <a:solidFill>
                  <a:srgbClr val="FF0000"/>
                </a:solidFill>
              </a:rPr>
              <a:t>   </a:t>
            </a:r>
            <a:endParaRPr lang="fr-M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45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1042926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>
                <a:solidFill>
                  <a:srgbClr val="1D1D1B"/>
                </a:solidFill>
                <a:latin typeface="Calibri"/>
              </a:rPr>
              <a:t>NIC </a:t>
            </a: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Lab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</a:t>
            </a: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capacity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e 6">
            <a:extLst>
              <a:ext uri="{FF2B5EF4-FFF2-40B4-BE49-F238E27FC236}">
                <a16:creationId xmlns:a16="http://schemas.microsoft.com/office/drawing/2014/main" id="{8C81B7CF-90F4-43D7-A2E2-30253EB99DCA}"/>
              </a:ext>
            </a:extLst>
          </p:cNvPr>
          <p:cNvGrpSpPr/>
          <p:nvPr/>
        </p:nvGrpSpPr>
        <p:grpSpPr>
          <a:xfrm>
            <a:off x="34004" y="1089564"/>
            <a:ext cx="9062080" cy="4648256"/>
            <a:chOff x="34004" y="1089564"/>
            <a:chExt cx="9062080" cy="4648256"/>
          </a:xfrm>
        </p:grpSpPr>
        <p:pic>
          <p:nvPicPr>
            <p:cNvPr id="8" name="Picture 2" descr="C:\Users\norosoa\Desktop\CDC Request\Photo\Photos\MADAGASCAR-ALINE RABODOHANITRINIALA-VISIT OF MOZAMBIQUE LAB STAFF-1of1.jpg">
              <a:extLst>
                <a:ext uri="{FF2B5EF4-FFF2-40B4-BE49-F238E27FC236}">
                  <a16:creationId xmlns:a16="http://schemas.microsoft.com/office/drawing/2014/main" id="{A1428053-EE11-40C2-AABF-65B009164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793" y="2493593"/>
              <a:ext cx="1898745" cy="12650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BF0ED9B-6206-4D2A-BB5F-D2BF5DC2982F}"/>
                </a:ext>
              </a:extLst>
            </p:cNvPr>
            <p:cNvGrpSpPr/>
            <p:nvPr/>
          </p:nvGrpSpPr>
          <p:grpSpPr>
            <a:xfrm>
              <a:off x="34004" y="1089564"/>
              <a:ext cx="9062080" cy="4648256"/>
              <a:chOff x="34004" y="1089564"/>
              <a:chExt cx="9062080" cy="4648256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CB9A9440-DFBF-4D25-B51A-81E1C7D56236}"/>
                  </a:ext>
                </a:extLst>
              </p:cNvPr>
              <p:cNvGrpSpPr/>
              <p:nvPr/>
            </p:nvGrpSpPr>
            <p:grpSpPr>
              <a:xfrm>
                <a:off x="5575870" y="1143362"/>
                <a:ext cx="3520214" cy="4361875"/>
                <a:chOff x="4966270" y="1250042"/>
                <a:chExt cx="3520214" cy="4361875"/>
              </a:xfrm>
            </p:grpSpPr>
            <p:pic>
              <p:nvPicPr>
                <p:cNvPr id="18" name="Picture 2" descr="\\maki\virologie\Photos_Labo2014\IMG_0522.JPG">
                  <a:extLst>
                    <a:ext uri="{FF2B5EF4-FFF2-40B4-BE49-F238E27FC236}">
                      <a16:creationId xmlns:a16="http://schemas.microsoft.com/office/drawing/2014/main" id="{31A9573A-C1CF-4E0F-8AC1-912529DC36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048475" y="1250042"/>
                  <a:ext cx="1901949" cy="1275852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9A418DD-3646-473A-88D9-A4D679288068}"/>
                    </a:ext>
                  </a:extLst>
                </p:cNvPr>
                <p:cNvSpPr/>
                <p:nvPr/>
              </p:nvSpPr>
              <p:spPr>
                <a:xfrm>
                  <a:off x="4966270" y="3980701"/>
                  <a:ext cx="3520214" cy="16312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1028700" lvl="2" indent="-342900" eaLnBrk="0" fontAlgn="base" hangingPunct="0">
                    <a:buClr>
                      <a:srgbClr val="0080C9"/>
                    </a:buClr>
                    <a:buSzPct val="100000"/>
                    <a:buFont typeface="Arial" panose="020B0604020202020204" pitchFamily="34" charset="0"/>
                    <a:buChar char="•"/>
                    <a:defRPr/>
                  </a:pPr>
                  <a:r>
                    <a:rPr lang="fr-FR" sz="1600" b="1" dirty="0" err="1">
                      <a:solidFill>
                        <a:srgbClr val="0070C0"/>
                      </a:solidFill>
                    </a:rPr>
                    <a:t>Molecular</a:t>
                  </a:r>
                  <a:r>
                    <a:rPr lang="fr-FR" sz="1600" b="1" dirty="0">
                      <a:solidFill>
                        <a:srgbClr val="0070C0"/>
                      </a:solidFill>
                    </a:rPr>
                    <a:t> </a:t>
                  </a:r>
                  <a:r>
                    <a:rPr lang="fr-FR" sz="1600" b="1" dirty="0" err="1">
                      <a:solidFill>
                        <a:srgbClr val="0070C0"/>
                      </a:solidFill>
                    </a:rPr>
                    <a:t>detection</a:t>
                  </a:r>
                  <a:r>
                    <a:rPr lang="fr-FR" sz="1600" b="1" dirty="0">
                      <a:solidFill>
                        <a:srgbClr val="0070C0"/>
                      </a:solidFill>
                    </a:rPr>
                    <a:t> </a:t>
                  </a:r>
                </a:p>
                <a:p>
                  <a:pPr marL="1428750" lvl="3" indent="-285750" eaLnBrk="0" fontAlgn="base" hangingPunct="0">
                    <a:buClr>
                      <a:srgbClr val="0080C9"/>
                    </a:buClr>
                    <a:buSzPct val="100000"/>
                    <a:buFont typeface="Courier New" panose="02070309020205020404" pitchFamily="49" charset="0"/>
                    <a:buChar char="o"/>
                    <a:defRPr/>
                  </a:pPr>
                  <a:r>
                    <a:rPr lang="fr-FR" sz="1400" dirty="0"/>
                    <a:t>A/H1, A/H3, B/Vic, B/Yam</a:t>
                  </a:r>
                </a:p>
                <a:p>
                  <a:pPr marL="1428750" lvl="3" indent="-285750" eaLnBrk="0" fontAlgn="base" hangingPunct="0">
                    <a:buClr>
                      <a:srgbClr val="0080C9"/>
                    </a:buClr>
                    <a:buSzPct val="100000"/>
                    <a:buFont typeface="Courier New" panose="02070309020205020404" pitchFamily="49" charset="0"/>
                    <a:buChar char="o"/>
                    <a:defRPr/>
                  </a:pPr>
                  <a:r>
                    <a:rPr lang="fr-FR" sz="1400" dirty="0"/>
                    <a:t>SARS-CoV-2</a:t>
                  </a:r>
                </a:p>
                <a:p>
                  <a:pPr marL="1428750" lvl="3" indent="-285750" eaLnBrk="0" fontAlgn="base" hangingPunct="0">
                    <a:buClr>
                      <a:srgbClr val="0080C9"/>
                    </a:buClr>
                    <a:buSzPct val="100000"/>
                    <a:buFont typeface="Courier New" panose="02070309020205020404" pitchFamily="49" charset="0"/>
                    <a:buChar char="o"/>
                    <a:defRPr/>
                  </a:pPr>
                  <a:r>
                    <a:rPr lang="fr-FR" sz="1400" dirty="0"/>
                    <a:t>14 </a:t>
                  </a:r>
                  <a:r>
                    <a:rPr lang="fr-FR" sz="1400" dirty="0" err="1"/>
                    <a:t>seasonal</a:t>
                  </a:r>
                  <a:r>
                    <a:rPr lang="fr-FR" sz="1400" dirty="0"/>
                    <a:t> </a:t>
                  </a:r>
                  <a:r>
                    <a:rPr lang="fr-FR" sz="1400" dirty="0" err="1"/>
                    <a:t>respiratory</a:t>
                  </a:r>
                  <a:r>
                    <a:rPr lang="fr-FR" sz="1400" dirty="0"/>
                    <a:t> </a:t>
                  </a:r>
                  <a:r>
                    <a:rPr lang="fr-FR" sz="1400" dirty="0" err="1"/>
                    <a:t>viruses</a:t>
                  </a:r>
                  <a:endParaRPr lang="fr-FR" sz="1400" dirty="0"/>
                </a:p>
                <a:p>
                  <a:pPr marL="1428750" lvl="3" indent="-285750" eaLnBrk="0" fontAlgn="base" hangingPunct="0">
                    <a:buClr>
                      <a:srgbClr val="0080C9"/>
                    </a:buClr>
                    <a:buSzPct val="100000"/>
                    <a:buFont typeface="Courier New" panose="02070309020205020404" pitchFamily="49" charset="0"/>
                    <a:buChar char="o"/>
                    <a:defRPr/>
                  </a:pPr>
                  <a:r>
                    <a:rPr lang="fr-FR" sz="1400" dirty="0" err="1"/>
                    <a:t>zoonotic</a:t>
                  </a:r>
                  <a:r>
                    <a:rPr lang="fr-FR" sz="1400" dirty="0"/>
                    <a:t> </a:t>
                  </a:r>
                  <a:r>
                    <a:rPr lang="fr-FR" sz="1400" dirty="0" err="1"/>
                    <a:t>viruses</a:t>
                  </a:r>
                  <a:r>
                    <a:rPr lang="fr-FR" sz="1400" dirty="0"/>
                    <a:t>: </a:t>
                  </a:r>
                  <a:r>
                    <a:rPr lang="fr-FR" sz="1400" dirty="0" err="1"/>
                    <a:t>avian</a:t>
                  </a:r>
                  <a:r>
                    <a:rPr lang="fr-FR" sz="1400" dirty="0"/>
                    <a:t> </a:t>
                  </a:r>
                  <a:r>
                    <a:rPr lang="fr-FR" sz="1400" dirty="0" err="1"/>
                    <a:t>Flu</a:t>
                  </a:r>
                  <a:r>
                    <a:rPr lang="fr-FR" sz="1400" dirty="0"/>
                    <a:t>, MERS-</a:t>
                  </a:r>
                  <a:r>
                    <a:rPr lang="fr-FR" sz="1400" dirty="0" err="1"/>
                    <a:t>CoV</a:t>
                  </a:r>
                  <a:endParaRPr lang="fr-FR" sz="1400" dirty="0"/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5C48A3F1-BDC0-4303-82A6-1B103E37579E}"/>
                  </a:ext>
                </a:extLst>
              </p:cNvPr>
              <p:cNvGrpSpPr/>
              <p:nvPr/>
            </p:nvGrpSpPr>
            <p:grpSpPr>
              <a:xfrm>
                <a:off x="3635896" y="1089564"/>
                <a:ext cx="2529840" cy="2416589"/>
                <a:chOff x="3247276" y="965739"/>
                <a:chExt cx="2529840" cy="2416589"/>
              </a:xfrm>
            </p:grpSpPr>
            <p:pic>
              <p:nvPicPr>
                <p:cNvPr id="16" name="Picture 3" descr="\\maki\virologie\Photo Viro (René_CARAYOL)\_RC28898.jpg">
                  <a:extLst>
                    <a:ext uri="{FF2B5EF4-FFF2-40B4-BE49-F238E27FC236}">
                      <a16:creationId xmlns:a16="http://schemas.microsoft.com/office/drawing/2014/main" id="{908F4F93-582F-4088-8F1F-0B435D875A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679324" y="965739"/>
                  <a:ext cx="1456301" cy="1767936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6CE7053D-94FF-4E34-B0A3-88C9146D0C25}"/>
                    </a:ext>
                  </a:extLst>
                </p:cNvPr>
                <p:cNvSpPr txBox="1"/>
                <p:nvPr/>
              </p:nvSpPr>
              <p:spPr>
                <a:xfrm>
                  <a:off x="3247276" y="2828330"/>
                  <a:ext cx="252984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Clr>
                      <a:srgbClr val="0080C9"/>
                    </a:buClr>
                    <a:buFont typeface="Arial" panose="020B0604020202020204" pitchFamily="34" charset="0"/>
                    <a:buChar char="•"/>
                  </a:pPr>
                  <a:r>
                    <a:rPr lang="en-US" sz="1600" b="1" dirty="0">
                      <a:solidFill>
                        <a:srgbClr val="0070C0"/>
                      </a:solidFill>
                    </a:rPr>
                    <a:t>NSB3 Lab</a:t>
                  </a:r>
                  <a:r>
                    <a:rPr lang="en-US" sz="1600" b="1" dirty="0"/>
                    <a:t>: </a:t>
                  </a:r>
                  <a:r>
                    <a:rPr lang="en-US" sz="1600" dirty="0"/>
                    <a:t>cell </a:t>
                  </a:r>
                  <a:r>
                    <a:rPr lang="en-US" sz="1400" dirty="0"/>
                    <a:t>isolation of avian Flu, SARS-CoV-2</a:t>
                  </a:r>
                </a:p>
              </p:txBody>
            </p: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AEA25765-44DD-4C70-A82C-26F4E42E2106}"/>
                  </a:ext>
                </a:extLst>
              </p:cNvPr>
              <p:cNvGrpSpPr/>
              <p:nvPr/>
            </p:nvGrpSpPr>
            <p:grpSpPr>
              <a:xfrm>
                <a:off x="34004" y="1159710"/>
                <a:ext cx="3755041" cy="4542109"/>
                <a:chOff x="140684" y="1464510"/>
                <a:chExt cx="3755041" cy="454210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08FFA2D-E5F4-4DDD-A386-34F5F1E83EC6}"/>
                    </a:ext>
                  </a:extLst>
                </p:cNvPr>
                <p:cNvSpPr/>
                <p:nvPr/>
              </p:nvSpPr>
              <p:spPr>
                <a:xfrm>
                  <a:off x="140684" y="4098404"/>
                  <a:ext cx="3755041" cy="19082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628650" lvl="1" indent="-285750" eaLnBrk="0" fontAlgn="base" hangingPunct="0">
                    <a:buClr>
                      <a:srgbClr val="0070C0"/>
                    </a:buClr>
                    <a:buSzPct val="100000"/>
                    <a:buFont typeface="Arial" panose="020B0604020202020204" pitchFamily="34" charset="0"/>
                    <a:buChar char="•"/>
                    <a:defRPr/>
                  </a:pPr>
                  <a:r>
                    <a:rPr lang="fr-FR" sz="1600" b="1" dirty="0" err="1">
                      <a:solidFill>
                        <a:srgbClr val="0070C0"/>
                      </a:solidFill>
                    </a:rPr>
                    <a:t>Cell</a:t>
                  </a:r>
                  <a:r>
                    <a:rPr lang="fr-FR" sz="1600" b="1" dirty="0">
                      <a:solidFill>
                        <a:srgbClr val="0070C0"/>
                      </a:solidFill>
                    </a:rPr>
                    <a:t> Culture : </a:t>
                  </a:r>
                  <a:r>
                    <a:rPr lang="fr-FR" sz="1400" dirty="0"/>
                    <a:t>isolation of A/H1, A/H3, B in MDCK </a:t>
                  </a:r>
                  <a:r>
                    <a:rPr lang="fr-FR" sz="1400" dirty="0" err="1"/>
                    <a:t>cell</a:t>
                  </a:r>
                  <a:r>
                    <a:rPr lang="fr-FR" sz="1400" dirty="0"/>
                    <a:t> </a:t>
                  </a:r>
                  <a:r>
                    <a:rPr lang="fr-FR" sz="1400" dirty="0" err="1"/>
                    <a:t>lines</a:t>
                  </a:r>
                  <a:r>
                    <a:rPr lang="fr-FR" sz="1400" dirty="0"/>
                    <a:t>, RSV in Hep-2, HRV in MRC5, ADV in RD and Hep-2</a:t>
                  </a:r>
                </a:p>
                <a:p>
                  <a:pPr marL="628650" lvl="1" indent="-285750" eaLnBrk="0" fontAlgn="base" hangingPunct="0">
                    <a:buClr>
                      <a:srgbClr val="0070C0"/>
                    </a:buClr>
                    <a:buSzPct val="100000"/>
                    <a:buFont typeface="Arial" panose="020B0604020202020204" pitchFamily="34" charset="0"/>
                    <a:buChar char="•"/>
                    <a:defRPr/>
                  </a:pPr>
                  <a:r>
                    <a:rPr lang="fr-FR" sz="1600" b="1" dirty="0" err="1">
                      <a:solidFill>
                        <a:srgbClr val="0070C0"/>
                      </a:solidFill>
                    </a:rPr>
                    <a:t>Serology</a:t>
                  </a:r>
                  <a:r>
                    <a:rPr lang="fr-FR" sz="1600" b="1" dirty="0">
                      <a:solidFill>
                        <a:srgbClr val="0070C0"/>
                      </a:solidFill>
                    </a:rPr>
                    <a:t>: </a:t>
                  </a:r>
                </a:p>
                <a:p>
                  <a:pPr marL="971550" lvl="2" indent="-285750" eaLnBrk="0" fontAlgn="base" hangingPunct="0">
                    <a:buClr>
                      <a:srgbClr val="0080C9"/>
                    </a:buClr>
                    <a:buSzPct val="100000"/>
                    <a:buFont typeface="Courier New" panose="02070309020205020404" pitchFamily="49" charset="0"/>
                    <a:buChar char="o"/>
                    <a:defRPr/>
                  </a:pPr>
                  <a:r>
                    <a:rPr lang="fr-FR" sz="1400" dirty="0" err="1"/>
                    <a:t>detection</a:t>
                  </a:r>
                  <a:r>
                    <a:rPr lang="fr-FR" sz="1400" dirty="0"/>
                    <a:t> of viral Ag by HAI</a:t>
                  </a:r>
                </a:p>
                <a:p>
                  <a:pPr marL="971550" lvl="2" indent="-285750" eaLnBrk="0" fontAlgn="base" hangingPunct="0">
                    <a:buClr>
                      <a:srgbClr val="0080C9"/>
                    </a:buClr>
                    <a:buSzPct val="100000"/>
                    <a:buFont typeface="Courier New" panose="02070309020205020404" pitchFamily="49" charset="0"/>
                    <a:buChar char="o"/>
                    <a:defRPr/>
                  </a:pPr>
                  <a:r>
                    <a:rPr lang="fr-FR" sz="1400" dirty="0" err="1"/>
                    <a:t>detection</a:t>
                  </a:r>
                  <a:r>
                    <a:rPr lang="fr-FR" sz="1400" dirty="0"/>
                    <a:t> of Ab by </a:t>
                  </a:r>
                  <a:r>
                    <a:rPr lang="fr-FR" sz="1400" dirty="0" err="1"/>
                    <a:t>microneutralisation</a:t>
                  </a:r>
                  <a:endParaRPr lang="fr-FR" sz="1400" dirty="0"/>
                </a:p>
                <a:p>
                  <a:pPr lvl="1" eaLnBrk="0" fontAlgn="base" hangingPunct="0">
                    <a:buClr>
                      <a:srgbClr val="000066"/>
                    </a:buClr>
                    <a:buSzPct val="120000"/>
                    <a:defRPr/>
                  </a:pPr>
                  <a:endParaRPr lang="fr-FR" sz="16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  <p:pic>
              <p:nvPicPr>
                <p:cNvPr id="15" name="Image 12" descr="C:\DATA\photo\LABO\Lab\CIMG1715.JPG">
                  <a:extLst>
                    <a:ext uri="{FF2B5EF4-FFF2-40B4-BE49-F238E27FC236}">
                      <a16:creationId xmlns:a16="http://schemas.microsoft.com/office/drawing/2014/main" id="{0443A5F9-D24C-483D-A24D-5D9764B0E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745164" y="1464510"/>
                  <a:ext cx="1915095" cy="1273112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</p:grp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CBD09C1-FB10-4BDF-B8BE-9D04F87171F4}"/>
                  </a:ext>
                </a:extLst>
              </p:cNvPr>
              <p:cNvSpPr txBox="1"/>
              <p:nvPr/>
            </p:nvSpPr>
            <p:spPr>
              <a:xfrm>
                <a:off x="3635895" y="5183822"/>
                <a:ext cx="280831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solidFill>
                      <a:srgbClr val="0070C0"/>
                    </a:solidFill>
                  </a:rPr>
                  <a:t>NGS sequencing</a:t>
                </a:r>
                <a:r>
                  <a:rPr lang="en-US" sz="1200" dirty="0"/>
                  <a:t>: </a:t>
                </a:r>
                <a:r>
                  <a:rPr lang="en-US" sz="1400" dirty="0"/>
                  <a:t>SARS-CoV-2, RSV, FLU</a:t>
                </a:r>
              </a:p>
            </p:txBody>
          </p:sp>
        </p:grp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2ACE50A-6F17-41FA-BFFE-25A1C67E5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6633" y="2509313"/>
            <a:ext cx="1900188" cy="1265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8B63B8-ADD1-425B-A009-C76D6AB8A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6F545B-5968-49B1-A2CD-593B6C2F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13</a:t>
            </a:fld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97F8925-7A32-4B88-A9DC-A4E272FCF5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40" y="3691905"/>
            <a:ext cx="1898746" cy="1265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73556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24289EF-C0A8-4305-AE2F-B46E8F0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38837"/>
            <a:ext cx="7543800" cy="746455"/>
          </a:xfrm>
        </p:spPr>
        <p:txBody>
          <a:bodyPr/>
          <a:lstStyle/>
          <a:p>
            <a:r>
              <a:rPr lang="fr-FR" sz="3600" b="1" dirty="0">
                <a:solidFill>
                  <a:srgbClr val="1D1D1B"/>
                </a:solidFill>
                <a:latin typeface="Calibri"/>
              </a:rPr>
              <a:t>Diagnostic kits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03EA12D-D6B8-4244-A3F9-A47E9306B914}"/>
              </a:ext>
            </a:extLst>
          </p:cNvPr>
          <p:cNvCxnSpPr/>
          <p:nvPr/>
        </p:nvCxnSpPr>
        <p:spPr>
          <a:xfrm flipV="1">
            <a:off x="984019" y="913284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554707D-901C-4726-AA9A-7FF68F9B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576A07-69EE-4E12-A664-FE65EA2C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14</a:t>
            </a:fld>
            <a:endParaRPr lang="fr-FR" dirty="0"/>
          </a:p>
        </p:txBody>
      </p:sp>
      <p:graphicFrame>
        <p:nvGraphicFramePr>
          <p:cNvPr id="8" name="Tableau 9">
            <a:extLst>
              <a:ext uri="{FF2B5EF4-FFF2-40B4-BE49-F238E27FC236}">
                <a16:creationId xmlns:a16="http://schemas.microsoft.com/office/drawing/2014/main" id="{A3580E1D-4BE0-4598-838D-98FDD367C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072607"/>
              </p:ext>
            </p:extLst>
          </p:nvPr>
        </p:nvGraphicFramePr>
        <p:xfrm>
          <a:off x="984019" y="1128467"/>
          <a:ext cx="6840760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80">
                  <a:extLst>
                    <a:ext uri="{9D8B030D-6E8A-4147-A177-3AD203B41FA5}">
                      <a16:colId xmlns:a16="http://schemas.microsoft.com/office/drawing/2014/main" val="1654277082"/>
                    </a:ext>
                  </a:extLst>
                </a:gridCol>
                <a:gridCol w="3420380">
                  <a:extLst>
                    <a:ext uri="{9D8B030D-6E8A-4147-A177-3AD203B41FA5}">
                      <a16:colId xmlns:a16="http://schemas.microsoft.com/office/drawing/2014/main" val="1108801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Virus</a:t>
                      </a:r>
                      <a:endParaRPr lang="fr-M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Kits</a:t>
                      </a:r>
                      <a:endParaRPr lang="fr-M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6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Influenza </a:t>
                      </a:r>
                      <a:r>
                        <a:rPr lang="fr-FR" dirty="0" err="1"/>
                        <a:t>detection</a:t>
                      </a:r>
                      <a:endParaRPr lang="fr-M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CDC Multiplex </a:t>
                      </a:r>
                      <a:r>
                        <a:rPr lang="fr-FR" dirty="0" err="1"/>
                        <a:t>Flu</a:t>
                      </a:r>
                      <a:r>
                        <a:rPr lang="fr-FR" dirty="0"/>
                        <a:t>/SC2 kits </a:t>
                      </a:r>
                      <a:r>
                        <a:rPr lang="fr-FR" dirty="0" err="1"/>
                        <a:t>from</a:t>
                      </a:r>
                      <a:r>
                        <a:rPr lang="fr-FR" dirty="0"/>
                        <a:t> IRR</a:t>
                      </a:r>
                      <a:endParaRPr lang="fr-MG" dirty="0"/>
                    </a:p>
                    <a:p>
                      <a:endParaRPr lang="fr-M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585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Influenza </a:t>
                      </a:r>
                      <a:r>
                        <a:rPr lang="fr-FR" dirty="0" err="1"/>
                        <a:t>subtyping</a:t>
                      </a:r>
                      <a:endParaRPr lang="fr-M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CDC kits </a:t>
                      </a:r>
                      <a:r>
                        <a:rPr lang="fr-FR" dirty="0" err="1"/>
                        <a:t>from</a:t>
                      </a:r>
                      <a:r>
                        <a:rPr lang="fr-FR" dirty="0"/>
                        <a:t> IRR</a:t>
                      </a:r>
                      <a:endParaRPr lang="fr-M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5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SARS-CoV-2</a:t>
                      </a:r>
                      <a:endParaRPr lang="fr-M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CDC Multiplex </a:t>
                      </a:r>
                      <a:r>
                        <a:rPr lang="fr-FR" dirty="0" err="1"/>
                        <a:t>Flu</a:t>
                      </a:r>
                      <a:r>
                        <a:rPr lang="fr-FR" dirty="0"/>
                        <a:t>/SC2 kits </a:t>
                      </a:r>
                      <a:r>
                        <a:rPr lang="fr-FR" dirty="0" err="1"/>
                        <a:t>from</a:t>
                      </a:r>
                      <a:r>
                        <a:rPr lang="fr-FR" dirty="0"/>
                        <a:t> IRR</a:t>
                      </a:r>
                      <a:endParaRPr lang="fr-M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05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RSV </a:t>
                      </a:r>
                      <a:r>
                        <a:rPr lang="fr-FR" dirty="0" err="1"/>
                        <a:t>typing</a:t>
                      </a:r>
                      <a:r>
                        <a:rPr lang="fr-FR" dirty="0"/>
                        <a:t>/</a:t>
                      </a:r>
                      <a:r>
                        <a:rPr lang="fr-FR" dirty="0" err="1"/>
                        <a:t>subtyping</a:t>
                      </a:r>
                      <a:endParaRPr lang="fr-M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CDC kits </a:t>
                      </a:r>
                      <a:r>
                        <a:rPr lang="fr-FR" dirty="0" err="1"/>
                        <a:t>from</a:t>
                      </a:r>
                      <a:r>
                        <a:rPr lang="fr-FR" dirty="0"/>
                        <a:t> IRR</a:t>
                      </a:r>
                      <a:endParaRPr lang="fr-M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7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Avian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flu</a:t>
                      </a:r>
                      <a:endParaRPr lang="fr-M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CDC kits </a:t>
                      </a:r>
                      <a:r>
                        <a:rPr lang="fr-FR" dirty="0" err="1"/>
                        <a:t>form</a:t>
                      </a:r>
                      <a:r>
                        <a:rPr lang="fr-FR" dirty="0"/>
                        <a:t> IRR</a:t>
                      </a:r>
                    </a:p>
                    <a:p>
                      <a:r>
                        <a:rPr lang="fr-FR" dirty="0"/>
                        <a:t>Publication</a:t>
                      </a:r>
                      <a:endParaRPr lang="fr-M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072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Multiplex </a:t>
                      </a:r>
                      <a:r>
                        <a:rPr lang="fr-FR" dirty="0" err="1"/>
                        <a:t>seasonal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respiratory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viruses</a:t>
                      </a:r>
                      <a:endParaRPr lang="fr-M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Developed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from</a:t>
                      </a:r>
                      <a:r>
                        <a:rPr lang="fr-FR" dirty="0"/>
                        <a:t> publications</a:t>
                      </a:r>
                      <a:endParaRPr lang="fr-M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50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M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M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580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69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F580518-AC2F-43C4-997A-CE0F0F86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2538C2-3825-4C4E-91D2-7E9CFA50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15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805F11-1CBC-4A69-B5BD-5EEFDB69A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r="962"/>
          <a:stretch/>
        </p:blipFill>
        <p:spPr>
          <a:xfrm>
            <a:off x="683568" y="58295"/>
            <a:ext cx="7272808" cy="1735217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9857E913-7B23-4A02-ACC8-5DC338916A1C}"/>
              </a:ext>
            </a:extLst>
          </p:cNvPr>
          <p:cNvGrpSpPr/>
          <p:nvPr/>
        </p:nvGrpSpPr>
        <p:grpSpPr>
          <a:xfrm>
            <a:off x="1187624" y="5499245"/>
            <a:ext cx="6408712" cy="218439"/>
            <a:chOff x="1187624" y="5499245"/>
            <a:chExt cx="6408712" cy="21843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9A8C5FD8-D1F7-4037-9346-95E1A96994E7}"/>
                </a:ext>
              </a:extLst>
            </p:cNvPr>
            <p:cNvSpPr txBox="1"/>
            <p:nvPr/>
          </p:nvSpPr>
          <p:spPr>
            <a:xfrm>
              <a:off x="2195736" y="5499245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2021</a:t>
              </a:r>
              <a:endParaRPr lang="fr-MG" sz="800" b="1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F207895-B19D-403F-8D99-8C60A26934E6}"/>
                </a:ext>
              </a:extLst>
            </p:cNvPr>
            <p:cNvSpPr txBox="1"/>
            <p:nvPr/>
          </p:nvSpPr>
          <p:spPr>
            <a:xfrm>
              <a:off x="1187624" y="5499808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2020</a:t>
              </a:r>
              <a:endParaRPr lang="fr-MG" sz="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56F40CD-4F1E-41CF-A414-E8F12E9732EE}"/>
                </a:ext>
              </a:extLst>
            </p:cNvPr>
            <p:cNvSpPr txBox="1"/>
            <p:nvPr/>
          </p:nvSpPr>
          <p:spPr>
            <a:xfrm>
              <a:off x="3419872" y="5500532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2022</a:t>
              </a:r>
              <a:endParaRPr lang="fr-MG" sz="800" b="1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2FA5D8C-428D-4DB6-A65B-77079E2FABD5}"/>
                </a:ext>
              </a:extLst>
            </p:cNvPr>
            <p:cNvSpPr txBox="1"/>
            <p:nvPr/>
          </p:nvSpPr>
          <p:spPr>
            <a:xfrm>
              <a:off x="4644008" y="5502240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2023</a:t>
              </a:r>
              <a:endParaRPr lang="fr-MG" sz="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5DD0849-CF81-4FC7-9AB5-AC36B8ECD1D1}"/>
                </a:ext>
              </a:extLst>
            </p:cNvPr>
            <p:cNvSpPr txBox="1"/>
            <p:nvPr/>
          </p:nvSpPr>
          <p:spPr>
            <a:xfrm>
              <a:off x="5508104" y="5499404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2024</a:t>
              </a:r>
              <a:endParaRPr lang="fr-MG" sz="800" b="1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321C30D-52B0-40A0-BA67-84DDDED53261}"/>
                </a:ext>
              </a:extLst>
            </p:cNvPr>
            <p:cNvSpPr txBox="1"/>
            <p:nvPr/>
          </p:nvSpPr>
          <p:spPr>
            <a:xfrm>
              <a:off x="6876256" y="5499245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2025</a:t>
              </a:r>
              <a:endParaRPr lang="fr-MG" sz="800" b="1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E7A94C8-55AC-42AC-94E6-9FA7998171F4}"/>
              </a:ext>
            </a:extLst>
          </p:cNvPr>
          <p:cNvGrpSpPr/>
          <p:nvPr/>
        </p:nvGrpSpPr>
        <p:grpSpPr>
          <a:xfrm>
            <a:off x="1043608" y="1630949"/>
            <a:ext cx="6408712" cy="218439"/>
            <a:chOff x="1187624" y="5499245"/>
            <a:chExt cx="6408712" cy="218439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BE45435-42B1-4037-A621-33A1DB3144AE}"/>
                </a:ext>
              </a:extLst>
            </p:cNvPr>
            <p:cNvSpPr txBox="1"/>
            <p:nvPr/>
          </p:nvSpPr>
          <p:spPr>
            <a:xfrm>
              <a:off x="2195736" y="5499245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2021</a:t>
              </a:r>
              <a:endParaRPr lang="fr-MG" sz="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AA375B9-4C1F-424D-B602-92C0A9420D5F}"/>
                </a:ext>
              </a:extLst>
            </p:cNvPr>
            <p:cNvSpPr txBox="1"/>
            <p:nvPr/>
          </p:nvSpPr>
          <p:spPr>
            <a:xfrm>
              <a:off x="1187624" y="5499808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2020</a:t>
              </a:r>
              <a:endParaRPr lang="fr-MG" sz="800" b="1" dirty="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6D6695C-B765-494B-86E7-C3AE1DDDC50B}"/>
                </a:ext>
              </a:extLst>
            </p:cNvPr>
            <p:cNvSpPr txBox="1"/>
            <p:nvPr/>
          </p:nvSpPr>
          <p:spPr>
            <a:xfrm>
              <a:off x="3419872" y="5500532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2022</a:t>
              </a:r>
              <a:endParaRPr lang="fr-MG" sz="800" b="1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E9E36557-66DE-4AB4-86FD-714AE399318C}"/>
                </a:ext>
              </a:extLst>
            </p:cNvPr>
            <p:cNvSpPr txBox="1"/>
            <p:nvPr/>
          </p:nvSpPr>
          <p:spPr>
            <a:xfrm>
              <a:off x="4644008" y="5502240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2023</a:t>
              </a:r>
              <a:endParaRPr lang="fr-MG" sz="800" b="1" dirty="0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9A0FC85-8B37-4E11-A792-897C2CD461DA}"/>
                </a:ext>
              </a:extLst>
            </p:cNvPr>
            <p:cNvSpPr txBox="1"/>
            <p:nvPr/>
          </p:nvSpPr>
          <p:spPr>
            <a:xfrm>
              <a:off x="5508104" y="5499404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2024</a:t>
              </a:r>
              <a:endParaRPr lang="fr-MG" sz="800" b="1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AA65893-2CA4-4F19-943A-E298238E4A43}"/>
                </a:ext>
              </a:extLst>
            </p:cNvPr>
            <p:cNvSpPr txBox="1"/>
            <p:nvPr/>
          </p:nvSpPr>
          <p:spPr>
            <a:xfrm>
              <a:off x="6876256" y="5499245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2025</a:t>
              </a:r>
              <a:endParaRPr lang="fr-MG" sz="800" b="1" dirty="0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527E0E12-236C-4B6C-942A-6C3D77D63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847498"/>
            <a:ext cx="7056784" cy="1808788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0C1C8E29-7378-4B0A-B4CF-07CE7FABBDB1}"/>
              </a:ext>
            </a:extLst>
          </p:cNvPr>
          <p:cNvGrpSpPr/>
          <p:nvPr/>
        </p:nvGrpSpPr>
        <p:grpSpPr>
          <a:xfrm>
            <a:off x="1259632" y="3505572"/>
            <a:ext cx="6408712" cy="218439"/>
            <a:chOff x="1187624" y="5499245"/>
            <a:chExt cx="6408712" cy="218439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CDCF606-F72B-4323-ABC2-617581E43C13}"/>
                </a:ext>
              </a:extLst>
            </p:cNvPr>
            <p:cNvSpPr txBox="1"/>
            <p:nvPr/>
          </p:nvSpPr>
          <p:spPr>
            <a:xfrm>
              <a:off x="2195736" y="5499245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2021</a:t>
              </a:r>
              <a:endParaRPr lang="fr-MG" sz="800" b="1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3EA5385-DAC4-495D-9993-E296C1F34548}"/>
                </a:ext>
              </a:extLst>
            </p:cNvPr>
            <p:cNvSpPr txBox="1"/>
            <p:nvPr/>
          </p:nvSpPr>
          <p:spPr>
            <a:xfrm>
              <a:off x="1187624" y="5499808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2020</a:t>
              </a:r>
              <a:endParaRPr lang="fr-MG" sz="800" b="1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65EF4FC-11D8-4ABD-87FC-DD3E6B18595F}"/>
                </a:ext>
              </a:extLst>
            </p:cNvPr>
            <p:cNvSpPr txBox="1"/>
            <p:nvPr/>
          </p:nvSpPr>
          <p:spPr>
            <a:xfrm>
              <a:off x="3419872" y="5500532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2022</a:t>
              </a:r>
              <a:endParaRPr lang="fr-MG" sz="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16B6FC8-6102-4E04-828F-FF1067E1CA3B}"/>
                </a:ext>
              </a:extLst>
            </p:cNvPr>
            <p:cNvSpPr txBox="1"/>
            <p:nvPr/>
          </p:nvSpPr>
          <p:spPr>
            <a:xfrm>
              <a:off x="4644008" y="5502240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2023</a:t>
              </a:r>
              <a:endParaRPr lang="fr-MG" sz="800" b="1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990AF23-66BE-4F78-A070-B6E26DEBD5FD}"/>
                </a:ext>
              </a:extLst>
            </p:cNvPr>
            <p:cNvSpPr txBox="1"/>
            <p:nvPr/>
          </p:nvSpPr>
          <p:spPr>
            <a:xfrm>
              <a:off x="5508104" y="5499404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2024</a:t>
              </a:r>
              <a:endParaRPr lang="fr-MG" sz="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9C3B90B-0815-4EA1-8920-D1538DD5623D}"/>
                </a:ext>
              </a:extLst>
            </p:cNvPr>
            <p:cNvSpPr txBox="1"/>
            <p:nvPr/>
          </p:nvSpPr>
          <p:spPr>
            <a:xfrm>
              <a:off x="6876256" y="5499245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2025</a:t>
              </a:r>
              <a:endParaRPr lang="fr-MG" sz="800" b="1" dirty="0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938BBDD0-CDB5-4E38-A112-F7CFE34D0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3704181"/>
            <a:ext cx="7047587" cy="1950889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3B08ACFE-8D65-40B9-B490-BE367DA81458}"/>
              </a:ext>
            </a:extLst>
          </p:cNvPr>
          <p:cNvGrpSpPr/>
          <p:nvPr/>
        </p:nvGrpSpPr>
        <p:grpSpPr>
          <a:xfrm>
            <a:off x="1259632" y="5533557"/>
            <a:ext cx="6408712" cy="218439"/>
            <a:chOff x="1187624" y="5499245"/>
            <a:chExt cx="6408712" cy="218439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00CDE000-1E99-4387-96F4-BC7A75ECDB69}"/>
                </a:ext>
              </a:extLst>
            </p:cNvPr>
            <p:cNvSpPr txBox="1"/>
            <p:nvPr/>
          </p:nvSpPr>
          <p:spPr>
            <a:xfrm>
              <a:off x="2195736" y="5499245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2021</a:t>
              </a:r>
              <a:endParaRPr lang="fr-MG" sz="800" b="1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7E6ACFBC-AF28-400F-866B-0FAA1DED3B0F}"/>
                </a:ext>
              </a:extLst>
            </p:cNvPr>
            <p:cNvSpPr txBox="1"/>
            <p:nvPr/>
          </p:nvSpPr>
          <p:spPr>
            <a:xfrm>
              <a:off x="1187624" y="5499808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2020</a:t>
              </a:r>
              <a:endParaRPr lang="fr-MG" sz="800" b="1" dirty="0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7E0737F-BE69-49E6-8D31-69D3FD6E643C}"/>
                </a:ext>
              </a:extLst>
            </p:cNvPr>
            <p:cNvSpPr txBox="1"/>
            <p:nvPr/>
          </p:nvSpPr>
          <p:spPr>
            <a:xfrm>
              <a:off x="3419872" y="5500532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2022</a:t>
              </a:r>
              <a:endParaRPr lang="fr-MG" sz="800" b="1" dirty="0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4CB67041-0878-4762-A414-C6BFD30B8E15}"/>
                </a:ext>
              </a:extLst>
            </p:cNvPr>
            <p:cNvSpPr txBox="1"/>
            <p:nvPr/>
          </p:nvSpPr>
          <p:spPr>
            <a:xfrm>
              <a:off x="4644008" y="5502240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2023</a:t>
              </a:r>
              <a:endParaRPr lang="fr-MG" sz="800" b="1" dirty="0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402C7270-1211-4261-A46C-5BAD54161418}"/>
                </a:ext>
              </a:extLst>
            </p:cNvPr>
            <p:cNvSpPr txBox="1"/>
            <p:nvPr/>
          </p:nvSpPr>
          <p:spPr>
            <a:xfrm>
              <a:off x="5508104" y="5499404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2024</a:t>
              </a:r>
              <a:endParaRPr lang="fr-MG" sz="800" b="1" dirty="0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57B447A-8780-456A-B8F1-6FB0CCC13592}"/>
                </a:ext>
              </a:extLst>
            </p:cNvPr>
            <p:cNvSpPr txBox="1"/>
            <p:nvPr/>
          </p:nvSpPr>
          <p:spPr>
            <a:xfrm>
              <a:off x="6876256" y="5499245"/>
              <a:ext cx="7200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800" b="1" dirty="0"/>
                <a:t>2025</a:t>
              </a:r>
              <a:endParaRPr lang="fr-MG" sz="800" b="1" dirty="0"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A9635E7A-57EF-4CAA-BA8B-3FF56A8DD1E4}"/>
              </a:ext>
            </a:extLst>
          </p:cNvPr>
          <p:cNvSpPr txBox="1"/>
          <p:nvPr/>
        </p:nvSpPr>
        <p:spPr>
          <a:xfrm>
            <a:off x="3779912" y="121196"/>
            <a:ext cx="129614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INFLUENZA</a:t>
            </a:r>
            <a:endParaRPr lang="fr-MG" sz="1400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6C2CD93-6EC8-4388-B14C-2C76074083BC}"/>
              </a:ext>
            </a:extLst>
          </p:cNvPr>
          <p:cNvSpPr txBox="1"/>
          <p:nvPr/>
        </p:nvSpPr>
        <p:spPr>
          <a:xfrm>
            <a:off x="3779912" y="1921396"/>
            <a:ext cx="129614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SARS-CoV-2</a:t>
            </a:r>
            <a:endParaRPr lang="fr-MG" sz="1400" b="1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66A9029-136A-44E9-B498-3C82CDA8A19E}"/>
              </a:ext>
            </a:extLst>
          </p:cNvPr>
          <p:cNvSpPr txBox="1"/>
          <p:nvPr/>
        </p:nvSpPr>
        <p:spPr>
          <a:xfrm>
            <a:off x="3779912" y="3845867"/>
            <a:ext cx="129614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RSV</a:t>
            </a:r>
            <a:endParaRPr lang="fr-MG" sz="1400" b="1" dirty="0"/>
          </a:p>
        </p:txBody>
      </p:sp>
    </p:spTree>
    <p:extLst>
      <p:ext uri="{BB962C8B-B14F-4D97-AF65-F5344CB8AC3E}">
        <p14:creationId xmlns:p14="http://schemas.microsoft.com/office/powerpoint/2010/main" val="2511810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F580518-AC2F-43C4-997A-CE0F0F86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2538C2-3825-4C4E-91D2-7E9CFA50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16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C5EDFF-03ED-420A-A040-96337F47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70" y="697260"/>
            <a:ext cx="3889110" cy="136144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B2F8B79-8764-431E-9176-C601AED7334A}"/>
              </a:ext>
            </a:extLst>
          </p:cNvPr>
          <p:cNvSpPr txBox="1"/>
          <p:nvPr/>
        </p:nvSpPr>
        <p:spPr>
          <a:xfrm>
            <a:off x="492009" y="121196"/>
            <a:ext cx="328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INFLUENZA, 2025</a:t>
            </a:r>
            <a:endParaRPr lang="fr-MG" b="1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B243C899-AA82-44CA-8DE0-98634823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36" y="746357"/>
            <a:ext cx="3543056" cy="4325716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1196401A-65E7-4E4C-B741-7FB5706DE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370" y="2785492"/>
            <a:ext cx="388911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9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F580518-AC2F-43C4-997A-CE0F0F86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2538C2-3825-4C4E-91D2-7E9CFA50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17</a:t>
            </a:fld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B2F8B79-8764-431E-9176-C601AED7334A}"/>
              </a:ext>
            </a:extLst>
          </p:cNvPr>
          <p:cNvSpPr txBox="1"/>
          <p:nvPr/>
        </p:nvSpPr>
        <p:spPr>
          <a:xfrm>
            <a:off x="492009" y="121196"/>
            <a:ext cx="328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SARS-CoV-2, 2025</a:t>
            </a:r>
            <a:endParaRPr lang="fr-MG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14ED1C-9190-4105-81D2-55ED5290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09" y="753482"/>
            <a:ext cx="3432337" cy="44415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F430AC-68E0-47CB-A05F-BD883819D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753482"/>
            <a:ext cx="3185160" cy="102108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E8CAF55-38FB-47CE-9614-E04BB9A4C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845" y="2209428"/>
            <a:ext cx="434720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5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F580518-AC2F-43C4-997A-CE0F0F86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2538C2-3825-4C4E-91D2-7E9CFA50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18</a:t>
            </a:fld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B2F8B79-8764-431E-9176-C601AED7334A}"/>
              </a:ext>
            </a:extLst>
          </p:cNvPr>
          <p:cNvSpPr txBox="1"/>
          <p:nvPr/>
        </p:nvSpPr>
        <p:spPr>
          <a:xfrm>
            <a:off x="492009" y="121196"/>
            <a:ext cx="328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RSV, 2025</a:t>
            </a:r>
            <a:endParaRPr lang="fr-MG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0A2F4C-4B95-4DBF-9EC1-6C6BAAE33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9" y="769720"/>
            <a:ext cx="5194242" cy="30665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D35CD7-4A17-405A-A9C3-0AC08E138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784216"/>
            <a:ext cx="3240360" cy="795496"/>
          </a:xfrm>
          <a:prstGeom prst="rect">
            <a:avLst/>
          </a:prstGeom>
        </p:spPr>
      </p:pic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9C2A53E3-0193-4035-9AC3-2396F88D4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210888"/>
              </p:ext>
            </p:extLst>
          </p:nvPr>
        </p:nvGraphicFramePr>
        <p:xfrm>
          <a:off x="5647536" y="1921996"/>
          <a:ext cx="3254771" cy="935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6" imgW="2651760" imgH="762000" progId="Excel.Sheet.12">
                  <p:embed/>
                </p:oleObj>
              </mc:Choice>
              <mc:Fallback>
                <p:oleObj name="Worksheet" r:id="rId6" imgW="2651760" imgH="762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47536" y="1921996"/>
                        <a:ext cx="3254771" cy="935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3173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712E1-5343-41A0-87C9-D59826D4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339070"/>
            <a:ext cx="7006009" cy="518430"/>
          </a:xfrm>
        </p:spPr>
        <p:txBody>
          <a:bodyPr>
            <a:noAutofit/>
          </a:bodyPr>
          <a:lstStyle/>
          <a:p>
            <a:pPr algn="ctr"/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3000" b="1" dirty="0" err="1">
                <a:solidFill>
                  <a:srgbClr val="1D1D1B"/>
                </a:solidFill>
                <a:latin typeface="Calibri"/>
              </a:rPr>
              <a:t>Mortality</a:t>
            </a:r>
            <a:r>
              <a:rPr lang="fr-FR" sz="3000" b="1" dirty="0">
                <a:solidFill>
                  <a:srgbClr val="1D1D1B"/>
                </a:solidFill>
                <a:latin typeface="Calibri"/>
              </a:rPr>
              <a:t> surveillance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F7BA559-9CC4-46DE-BCBE-4A6AEA59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B7E0FC-F057-4228-BF14-05E59BB9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19</a:t>
            </a:fld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177F14C-BB89-4BB1-A8C0-7B11871CC8CD}"/>
              </a:ext>
            </a:extLst>
          </p:cNvPr>
          <p:cNvGrpSpPr/>
          <p:nvPr/>
        </p:nvGrpSpPr>
        <p:grpSpPr>
          <a:xfrm>
            <a:off x="827584" y="2929508"/>
            <a:ext cx="5328592" cy="2016224"/>
            <a:chOff x="830489" y="4813477"/>
            <a:chExt cx="4468677" cy="1435047"/>
          </a:xfrm>
        </p:grpSpPr>
        <p:pic>
          <p:nvPicPr>
            <p:cNvPr id="7" name="Picture 4" descr="http://idata.over-blog.com/0/05/92/42/afrique/mada_manakara_cimetiere2.jpg">
              <a:extLst>
                <a:ext uri="{FF2B5EF4-FFF2-40B4-BE49-F238E27FC236}">
                  <a16:creationId xmlns:a16="http://schemas.microsoft.com/office/drawing/2014/main" id="{F70AACBE-E345-4C7E-ACA9-5BA0290AF7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2" t="20430" r="26222"/>
            <a:stretch/>
          </p:blipFill>
          <p:spPr bwMode="auto">
            <a:xfrm>
              <a:off x="830489" y="4813477"/>
              <a:ext cx="1111855" cy="1396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5" descr="Résultat de recherche d'images pour &quot;death register format&quot;">
              <a:extLst>
                <a:ext uri="{FF2B5EF4-FFF2-40B4-BE49-F238E27FC236}">
                  <a16:creationId xmlns:a16="http://schemas.microsoft.com/office/drawing/2014/main" id="{24E8EAD5-BA56-472B-A46F-9763B6EDE6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4" r="8666"/>
            <a:stretch/>
          </p:blipFill>
          <p:spPr bwMode="auto">
            <a:xfrm>
              <a:off x="2409823" y="4819773"/>
              <a:ext cx="1171575" cy="1428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lèche droite 20">
              <a:extLst>
                <a:ext uri="{FF2B5EF4-FFF2-40B4-BE49-F238E27FC236}">
                  <a16:creationId xmlns:a16="http://schemas.microsoft.com/office/drawing/2014/main" id="{BB7A16F4-D755-4EF7-B867-B67F293501CE}"/>
                </a:ext>
              </a:extLst>
            </p:cNvPr>
            <p:cNvSpPr/>
            <p:nvPr/>
          </p:nvSpPr>
          <p:spPr>
            <a:xfrm>
              <a:off x="2062702" y="5534148"/>
              <a:ext cx="230716" cy="1439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000" dirty="0"/>
            </a:p>
          </p:txBody>
        </p:sp>
        <p:pic>
          <p:nvPicPr>
            <p:cNvPr id="10" name="Picture 7" descr="Image associée">
              <a:extLst>
                <a:ext uri="{FF2B5EF4-FFF2-40B4-BE49-F238E27FC236}">
                  <a16:creationId xmlns:a16="http://schemas.microsoft.com/office/drawing/2014/main" id="{937C1285-A38E-485C-B057-3F38C8C2B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920" y="5058288"/>
              <a:ext cx="1452246" cy="966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lèche droite 23">
              <a:extLst>
                <a:ext uri="{FF2B5EF4-FFF2-40B4-BE49-F238E27FC236}">
                  <a16:creationId xmlns:a16="http://schemas.microsoft.com/office/drawing/2014/main" id="{233FA62B-5747-44F5-8082-2361D99A8E3D}"/>
                </a:ext>
              </a:extLst>
            </p:cNvPr>
            <p:cNvSpPr/>
            <p:nvPr/>
          </p:nvSpPr>
          <p:spPr>
            <a:xfrm>
              <a:off x="3583546" y="5537143"/>
              <a:ext cx="230716" cy="1439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2000" dirty="0"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E7EB87E9-94BE-4EF4-A02C-014250E3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88" t="27600" r="64175" b="24800"/>
          <a:stretch/>
        </p:blipFill>
        <p:spPr>
          <a:xfrm>
            <a:off x="6546696" y="3322909"/>
            <a:ext cx="2088232" cy="1224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E383597-630D-4B7E-945F-9E0CA77663F3}"/>
              </a:ext>
            </a:extLst>
          </p:cNvPr>
          <p:cNvSpPr/>
          <p:nvPr/>
        </p:nvSpPr>
        <p:spPr>
          <a:xfrm>
            <a:off x="6171416" y="3942700"/>
            <a:ext cx="277674" cy="202226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34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5995" y="654069"/>
            <a:ext cx="7006009" cy="518430"/>
          </a:xfrm>
        </p:spPr>
        <p:txBody>
          <a:bodyPr>
            <a:noAutofit/>
          </a:bodyPr>
          <a:lstStyle/>
          <a:p>
            <a:br>
              <a:rPr lang="fr-FR" sz="3600" b="1" dirty="0">
                <a:solidFill>
                  <a:srgbClr val="1D1D1B"/>
                </a:solidFill>
                <a:latin typeface="Calibri"/>
              </a:rPr>
            </a:br>
            <a:br>
              <a:rPr lang="fr-FR" sz="3600" b="1" dirty="0">
                <a:solidFill>
                  <a:srgbClr val="1D1D1B"/>
                </a:solidFill>
                <a:latin typeface="Calibri"/>
              </a:rPr>
            </a:br>
            <a:br>
              <a:rPr lang="fr-FR" sz="3600" b="1" dirty="0">
                <a:solidFill>
                  <a:srgbClr val="1D1D1B"/>
                </a:solidFill>
                <a:latin typeface="Calibri"/>
              </a:rPr>
            </a:br>
            <a:r>
              <a:rPr lang="fr-FR" sz="3600" b="1" dirty="0">
                <a:solidFill>
                  <a:srgbClr val="1D1D1B"/>
                </a:solidFill>
                <a:latin typeface="Calibri"/>
              </a:rPr>
              <a:t>Madagascar </a:t>
            </a:r>
            <a:r>
              <a:rPr lang="en-US" sz="3600" b="1" dirty="0">
                <a:solidFill>
                  <a:srgbClr val="1D1D1B"/>
                </a:solidFill>
                <a:latin typeface="Calibri"/>
              </a:rPr>
              <a:t>Factsheet</a:t>
            </a:r>
            <a:br>
              <a:rPr lang="fr-FR" sz="3600" b="1" dirty="0">
                <a:solidFill>
                  <a:srgbClr val="1D1D1B"/>
                </a:solidFill>
                <a:latin typeface="Calibri"/>
              </a:rPr>
            </a:br>
            <a:br>
              <a:rPr lang="fr-FR" sz="1800" b="1" dirty="0">
                <a:solidFill>
                  <a:schemeClr val="tx1"/>
                </a:solidFill>
                <a:latin typeface="Calibri"/>
              </a:rPr>
            </a:br>
            <a:endParaRPr lang="fr-FR" sz="1800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769268"/>
            <a:ext cx="5328592" cy="4711149"/>
          </a:xfrm>
        </p:spPr>
        <p:txBody>
          <a:bodyPr>
            <a:noAutofit/>
          </a:bodyPr>
          <a:lstStyle/>
          <a:p>
            <a:pPr lvl="0" algn="just">
              <a:buClr>
                <a:srgbClr val="0080C9"/>
              </a:buClr>
            </a:pPr>
            <a:endParaRPr lang="fr-FR" sz="1800" dirty="0">
              <a:solidFill>
                <a:schemeClr val="tx1"/>
              </a:solidFill>
            </a:endParaRPr>
          </a:p>
          <a:p>
            <a:pPr lvl="1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Geographical location: </a:t>
            </a: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Island located in the Indian Ocean off the Eastern coast of  Southern Africa</a:t>
            </a: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Separated from the African continent by the Mozambique Channel</a:t>
            </a:r>
          </a:p>
          <a:p>
            <a:pPr lvl="1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Estimated population: </a:t>
            </a:r>
            <a:r>
              <a:rPr lang="en-US" dirty="0">
                <a:solidFill>
                  <a:schemeClr val="tx1"/>
                </a:solidFill>
              </a:rPr>
              <a:t>30.3 millions (in 2023)</a:t>
            </a:r>
          </a:p>
          <a:p>
            <a:pPr lvl="1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23 Regions, 114 Districts</a:t>
            </a:r>
          </a:p>
          <a:p>
            <a:pPr lvl="1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Capital: </a:t>
            </a:r>
            <a:r>
              <a:rPr lang="en-US" dirty="0">
                <a:solidFill>
                  <a:schemeClr val="tx1"/>
                </a:solidFill>
              </a:rPr>
              <a:t>Antananarivo</a:t>
            </a:r>
          </a:p>
          <a:p>
            <a:pPr lvl="1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0070C0"/>
                </a:solidFill>
              </a:rPr>
              <a:t>5 </a:t>
            </a:r>
            <a:r>
              <a:rPr lang="fr-FR" dirty="0" err="1">
                <a:solidFill>
                  <a:srgbClr val="0070C0"/>
                </a:solidFill>
              </a:rPr>
              <a:t>bioclimates</a:t>
            </a:r>
            <a:r>
              <a:rPr lang="fr-FR" dirty="0">
                <a:solidFill>
                  <a:srgbClr val="0070C0"/>
                </a:solidFill>
              </a:rPr>
              <a:t>: </a:t>
            </a:r>
            <a:r>
              <a:rPr lang="fr-FR" dirty="0">
                <a:solidFill>
                  <a:schemeClr val="tx1"/>
                </a:solidFill>
              </a:rPr>
              <a:t>per </a:t>
            </a:r>
            <a:r>
              <a:rPr lang="fr-FR" dirty="0" err="1">
                <a:solidFill>
                  <a:schemeClr val="tx1"/>
                </a:solidFill>
              </a:rPr>
              <a:t>humid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humid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mountain</a:t>
            </a:r>
            <a:r>
              <a:rPr lang="fr-FR" dirty="0">
                <a:solidFill>
                  <a:schemeClr val="tx1"/>
                </a:solidFill>
              </a:rPr>
              <a:t>, </a:t>
            </a:r>
            <a:r>
              <a:rPr lang="fr-FR" dirty="0" err="1">
                <a:solidFill>
                  <a:schemeClr val="tx1"/>
                </a:solidFill>
              </a:rPr>
              <a:t>sub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humid</a:t>
            </a:r>
            <a:r>
              <a:rPr lang="fr-FR" dirty="0">
                <a:solidFill>
                  <a:schemeClr val="tx1"/>
                </a:solidFill>
              </a:rPr>
              <a:t>, semi </a:t>
            </a:r>
            <a:r>
              <a:rPr lang="fr-FR" dirty="0" err="1">
                <a:solidFill>
                  <a:schemeClr val="tx1"/>
                </a:solidFill>
              </a:rPr>
              <a:t>arid</a:t>
            </a:r>
            <a:endParaRPr lang="en-US" dirty="0">
              <a:solidFill>
                <a:schemeClr val="tx1"/>
              </a:solidFill>
            </a:endParaRPr>
          </a:p>
          <a:p>
            <a:pPr lvl="1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Currency: </a:t>
            </a:r>
            <a:r>
              <a:rPr lang="en-US" dirty="0">
                <a:solidFill>
                  <a:schemeClr val="tx1"/>
                </a:solidFill>
              </a:rPr>
              <a:t>Ariary</a:t>
            </a:r>
          </a:p>
          <a:p>
            <a:pPr lvl="1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70C0"/>
                </a:solidFill>
              </a:rPr>
              <a:t>Language:</a:t>
            </a:r>
            <a:r>
              <a:rPr lang="en-US" dirty="0">
                <a:solidFill>
                  <a:schemeClr val="tx1"/>
                </a:solidFill>
              </a:rPr>
              <a:t> Malagasy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olidFill>
                  <a:schemeClr val="tx1"/>
                </a:solidFill>
              </a:rPr>
              <a:t>, French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, </a:t>
            </a:r>
            <a:r>
              <a:rPr lang="en-US" dirty="0">
                <a:solidFill>
                  <a:schemeClr val="tx1"/>
                </a:solidFill>
              </a:rPr>
              <a:t>English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</a:t>
            </a:r>
            <a:endParaRPr lang="en-US" dirty="0">
              <a:solidFill>
                <a:schemeClr val="tx1"/>
              </a:solidFill>
            </a:endParaRPr>
          </a:p>
          <a:p>
            <a:endParaRPr lang="fr-FR" sz="1800" dirty="0"/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E47F315F-7041-4587-8B25-0A4E2A1F5FA9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955406"/>
            <a:ext cx="1350734" cy="518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50E2394-BD04-4F62-9265-B9F439A8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FB84724-F432-4D85-846A-E65001A8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2</a:t>
            </a:fld>
            <a:endParaRPr lang="fr-F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FC9470-1445-4486-A9D5-1B84DB24A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64" y="953373"/>
            <a:ext cx="2378186" cy="328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969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8638" y="235707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Mortality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surveillance</a:t>
            </a: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CD6ECA1A-8FE8-4F6A-B54F-2E21359D1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29308"/>
            <a:ext cx="7992888" cy="203512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 err="1">
                <a:solidFill>
                  <a:schemeClr val="tx1"/>
                </a:solidFill>
              </a:rPr>
              <a:t>Since</a:t>
            </a:r>
            <a:r>
              <a:rPr lang="fr-FR" sz="2000" dirty="0">
                <a:solidFill>
                  <a:schemeClr val="tx1"/>
                </a:solidFill>
              </a:rPr>
              <a:t> 2016</a:t>
            </a: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/>
                </a:solidFill>
              </a:rPr>
              <a:t>6 Districts of Antananarivo</a:t>
            </a: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 err="1">
                <a:solidFill>
                  <a:schemeClr val="tx1"/>
                </a:solidFill>
              </a:rPr>
              <a:t>Collect</a:t>
            </a:r>
            <a:r>
              <a:rPr lang="fr-FR" sz="2000" dirty="0">
                <a:solidFill>
                  <a:schemeClr val="tx1"/>
                </a:solidFill>
              </a:rPr>
              <a:t> of </a:t>
            </a:r>
            <a:r>
              <a:rPr lang="fr-FR" sz="2000" dirty="0" err="1">
                <a:solidFill>
                  <a:schemeClr val="tx1"/>
                </a:solidFill>
              </a:rPr>
              <a:t>mortality</a:t>
            </a:r>
            <a:r>
              <a:rPr lang="fr-FR" sz="2000" dirty="0">
                <a:solidFill>
                  <a:schemeClr val="tx1"/>
                </a:solidFill>
              </a:rPr>
              <a:t> data via </a:t>
            </a:r>
            <a:r>
              <a:rPr lang="fr-FR" sz="2000" dirty="0" err="1">
                <a:solidFill>
                  <a:schemeClr val="tx1"/>
                </a:solidFill>
              </a:rPr>
              <a:t>tablets</a:t>
            </a:r>
            <a:endParaRPr lang="fr-FR" sz="2000" dirty="0">
              <a:solidFill>
                <a:schemeClr val="tx1"/>
              </a:solidFill>
            </a:endParaRP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/>
                </a:solidFill>
              </a:rPr>
              <a:t>Codification of </a:t>
            </a:r>
            <a:r>
              <a:rPr lang="fr-FR" sz="2000" dirty="0" err="1">
                <a:solidFill>
                  <a:schemeClr val="tx1"/>
                </a:solidFill>
              </a:rPr>
              <a:t>deaths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according</a:t>
            </a:r>
            <a:r>
              <a:rPr lang="fr-FR" sz="2000" dirty="0">
                <a:solidFill>
                  <a:schemeClr val="tx1"/>
                </a:solidFill>
              </a:rPr>
              <a:t> to CIM-10 </a:t>
            </a: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/>
                </a:solidFill>
              </a:rPr>
              <a:t>2 staffs of IPM, 13 staffs of BMH and </a:t>
            </a:r>
            <a:r>
              <a:rPr lang="fr-FR" sz="2000" dirty="0" err="1">
                <a:solidFill>
                  <a:schemeClr val="tx1"/>
                </a:solidFill>
              </a:rPr>
              <a:t>urban</a:t>
            </a:r>
            <a:r>
              <a:rPr lang="fr-FR" sz="2000" dirty="0">
                <a:solidFill>
                  <a:schemeClr val="tx1"/>
                </a:solidFill>
              </a:rPr>
              <a:t> commune of Antananarivo</a:t>
            </a:r>
          </a:p>
          <a:p>
            <a:pPr>
              <a:lnSpc>
                <a:spcPct val="100000"/>
              </a:lnSpc>
            </a:pP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EDCB6F-8F07-4040-BA76-4A5E442B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4718F5-80A1-4598-91DA-3D2877CB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1082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>
            <a:extLst>
              <a:ext uri="{FF2B5EF4-FFF2-40B4-BE49-F238E27FC236}">
                <a16:creationId xmlns:a16="http://schemas.microsoft.com/office/drawing/2014/main" id="{7F5052F8-249D-4222-B664-630F3FCF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042926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Achievements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, 2023-2025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C0A9838-2E9C-4F42-AFA5-1F9E642E4D9F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3B34CC2-0500-4E21-B194-088F0A5F2E25}"/>
              </a:ext>
            </a:extLst>
          </p:cNvPr>
          <p:cNvSpPr txBox="1"/>
          <p:nvPr/>
        </p:nvSpPr>
        <p:spPr>
          <a:xfrm>
            <a:off x="250756" y="4228554"/>
            <a:ext cx="4832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80C9"/>
                </a:solidFill>
              </a:rPr>
              <a:t>In all ages, ARI </a:t>
            </a:r>
            <a:r>
              <a:rPr lang="en-US" sz="1600" dirty="0">
                <a:solidFill>
                  <a:srgbClr val="0080C9"/>
                </a:solidFill>
                <a:sym typeface="Wingdings" panose="05000000000000000000" pitchFamily="2" charset="2"/>
              </a:rPr>
              <a:t> </a:t>
            </a:r>
            <a:r>
              <a:rPr lang="en-US" sz="1600" dirty="0">
                <a:solidFill>
                  <a:srgbClr val="0080C9"/>
                </a:solidFill>
              </a:rPr>
              <a:t>3rd cause of deaths (6% of all deaths)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0080C9"/>
                </a:solidFill>
              </a:rPr>
              <a:t>In children &lt; 5 years, ARI</a:t>
            </a:r>
            <a:r>
              <a:rPr lang="en-US" sz="1600" dirty="0">
                <a:solidFill>
                  <a:srgbClr val="0080C9"/>
                </a:solidFill>
                <a:sym typeface="Wingdings" panose="05000000000000000000" pitchFamily="2" charset="2"/>
              </a:rPr>
              <a:t></a:t>
            </a:r>
            <a:r>
              <a:rPr lang="en-US" sz="1600" dirty="0">
                <a:solidFill>
                  <a:srgbClr val="0080C9"/>
                </a:solidFill>
              </a:rPr>
              <a:t>1st cause of deaths (13% of all deaths)</a:t>
            </a:r>
            <a:endParaRPr lang="fr-FR" sz="1600" dirty="0">
              <a:solidFill>
                <a:srgbClr val="0080C9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4A24E72-277A-4435-8E23-E6735597ED57}"/>
              </a:ext>
            </a:extLst>
          </p:cNvPr>
          <p:cNvSpPr txBox="1"/>
          <p:nvPr/>
        </p:nvSpPr>
        <p:spPr>
          <a:xfrm>
            <a:off x="509013" y="1268968"/>
            <a:ext cx="3978954" cy="584775"/>
          </a:xfrm>
          <a:prstGeom prst="rect">
            <a:avLst/>
          </a:prstGeom>
          <a:solidFill>
            <a:srgbClr val="0080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Leading causes of death from 01 January 2023 to 30 March 2025, Antananarivo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0BE2DE0-A215-419C-94D3-DDCCD724EB3D}"/>
              </a:ext>
            </a:extLst>
          </p:cNvPr>
          <p:cNvSpPr txBox="1"/>
          <p:nvPr/>
        </p:nvSpPr>
        <p:spPr>
          <a:xfrm>
            <a:off x="5439741" y="1265983"/>
            <a:ext cx="3452739" cy="830997"/>
          </a:xfrm>
          <a:prstGeom prst="rect">
            <a:avLst/>
          </a:prstGeom>
          <a:solidFill>
            <a:srgbClr val="0080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Monitoring of ARI mortality pattern via web application of urban commune of Antananarivo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7E4410C-E3F8-48F6-B682-F9CCD2A2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E9F688B-DCD4-43A1-A829-CCA98E7C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21</a:t>
            </a:fld>
            <a:endParaRPr lang="fr-FR" dirty="0"/>
          </a:p>
        </p:txBody>
      </p:sp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77A9AA52-E362-431A-B61D-CC24F131D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101809"/>
              </p:ext>
            </p:extLst>
          </p:nvPr>
        </p:nvGraphicFramePr>
        <p:xfrm>
          <a:off x="347232" y="2040732"/>
          <a:ext cx="4651858" cy="1549903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258738">
                  <a:extLst>
                    <a:ext uri="{9D8B030D-6E8A-4147-A177-3AD203B41FA5}">
                      <a16:colId xmlns:a16="http://schemas.microsoft.com/office/drawing/2014/main" val="151053925"/>
                    </a:ext>
                  </a:extLst>
                </a:gridCol>
                <a:gridCol w="565520">
                  <a:extLst>
                    <a:ext uri="{9D8B030D-6E8A-4147-A177-3AD203B41FA5}">
                      <a16:colId xmlns:a16="http://schemas.microsoft.com/office/drawing/2014/main" val="3617166693"/>
                    </a:ext>
                  </a:extLst>
                </a:gridCol>
                <a:gridCol w="565520">
                  <a:extLst>
                    <a:ext uri="{9D8B030D-6E8A-4147-A177-3AD203B41FA5}">
                      <a16:colId xmlns:a16="http://schemas.microsoft.com/office/drawing/2014/main" val="3898608673"/>
                    </a:ext>
                  </a:extLst>
                </a:gridCol>
                <a:gridCol w="565520">
                  <a:extLst>
                    <a:ext uri="{9D8B030D-6E8A-4147-A177-3AD203B41FA5}">
                      <a16:colId xmlns:a16="http://schemas.microsoft.com/office/drawing/2014/main" val="1057753900"/>
                    </a:ext>
                  </a:extLst>
                </a:gridCol>
                <a:gridCol w="565520">
                  <a:extLst>
                    <a:ext uri="{9D8B030D-6E8A-4147-A177-3AD203B41FA5}">
                      <a16:colId xmlns:a16="http://schemas.microsoft.com/office/drawing/2014/main" val="2157116364"/>
                    </a:ext>
                  </a:extLst>
                </a:gridCol>
                <a:gridCol w="565520">
                  <a:extLst>
                    <a:ext uri="{9D8B030D-6E8A-4147-A177-3AD203B41FA5}">
                      <a16:colId xmlns:a16="http://schemas.microsoft.com/office/drawing/2014/main" val="1489829359"/>
                    </a:ext>
                  </a:extLst>
                </a:gridCol>
                <a:gridCol w="565520">
                  <a:extLst>
                    <a:ext uri="{9D8B030D-6E8A-4147-A177-3AD203B41FA5}">
                      <a16:colId xmlns:a16="http://schemas.microsoft.com/office/drawing/2014/main" val="711703666"/>
                    </a:ext>
                  </a:extLst>
                </a:gridCol>
              </a:tblGrid>
              <a:tr h="439415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fr-FR" sz="1100" b="1" u="none" strike="noStrike" dirty="0">
                          <a:effectLst/>
                        </a:rPr>
                        <a:t>Cause of </a:t>
                      </a:r>
                      <a:r>
                        <a:rPr lang="fr-FR" sz="1100" b="1" u="none" strike="noStrike" dirty="0" err="1">
                          <a:effectLst/>
                        </a:rPr>
                        <a:t>death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1" u="none" strike="noStrike" dirty="0">
                          <a:effectLst/>
                        </a:rPr>
                        <a:t>&lt; 5 </a:t>
                      </a:r>
                      <a:r>
                        <a:rPr lang="fr-FR" sz="1100" b="1" u="none" strike="noStrike" dirty="0" err="1">
                          <a:effectLst/>
                        </a:rPr>
                        <a:t>yrs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1" u="none" strike="noStrike" dirty="0">
                          <a:effectLst/>
                        </a:rPr>
                        <a:t>5-24 </a:t>
                      </a:r>
                      <a:r>
                        <a:rPr lang="fr-FR" sz="1100" b="1" u="none" strike="noStrike" dirty="0" err="1">
                          <a:effectLst/>
                        </a:rPr>
                        <a:t>yrs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1" u="none" strike="noStrike" dirty="0">
                          <a:effectLst/>
                        </a:rPr>
                        <a:t>25-44 </a:t>
                      </a:r>
                      <a:r>
                        <a:rPr lang="fr-FR" sz="1100" b="1" u="none" strike="noStrike" dirty="0" err="1">
                          <a:effectLst/>
                        </a:rPr>
                        <a:t>yrs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1" u="none" strike="noStrike" dirty="0">
                          <a:effectLst/>
                        </a:rPr>
                        <a:t>45-64 </a:t>
                      </a:r>
                      <a:r>
                        <a:rPr lang="fr-FR" sz="1100" b="1" u="none" strike="noStrike" dirty="0" err="1">
                          <a:effectLst/>
                        </a:rPr>
                        <a:t>yrs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1" u="none" strike="noStrike" dirty="0">
                          <a:effectLst/>
                        </a:rPr>
                        <a:t>&gt;65 </a:t>
                      </a:r>
                      <a:r>
                        <a:rPr lang="fr-FR" sz="1100" b="1" u="none" strike="noStrike" dirty="0" err="1">
                          <a:effectLst/>
                        </a:rPr>
                        <a:t>yrs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1" u="none" strike="noStrike" dirty="0">
                          <a:effectLst/>
                        </a:rPr>
                        <a:t>Total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193849"/>
                  </a:ext>
                </a:extLst>
              </a:tr>
              <a:tr h="22459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Stroke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486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1500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1288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1" u="none" strike="noStrike" dirty="0">
                          <a:effectLst/>
                        </a:rPr>
                        <a:t>3323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9111864"/>
                  </a:ext>
                </a:extLst>
              </a:tr>
              <a:tr h="22459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 err="1">
                          <a:effectLst/>
                        </a:rPr>
                        <a:t>Heart</a:t>
                      </a:r>
                      <a:r>
                        <a:rPr lang="fr-FR" sz="1100" u="none" strike="noStrike" dirty="0">
                          <a:effectLst/>
                        </a:rPr>
                        <a:t> Failure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91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309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598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875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1907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6447106"/>
                  </a:ext>
                </a:extLst>
              </a:tr>
              <a:tr h="22459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ARI (J00-J22)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</a:p>
                  </a:txBody>
                  <a:tcPr marL="7620" marR="7620" marT="7620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116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189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318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384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1443</a:t>
                      </a:r>
                      <a:endParaRPr lang="fr-FR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54358"/>
                  </a:ext>
                </a:extLst>
              </a:tr>
              <a:tr h="224590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All causes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3522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1730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4931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8166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u="none" strike="noStrike" dirty="0">
                          <a:effectLst/>
                        </a:rPr>
                        <a:t>7793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fr-FR" sz="11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26142</a:t>
                      </a:r>
                      <a:endParaRPr lang="fr-FR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3007235"/>
                  </a:ext>
                </a:extLst>
              </a:tr>
            </a:tbl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AF24A4D9-AFBF-4E74-A8F8-92838A80C2E1}"/>
              </a:ext>
            </a:extLst>
          </p:cNvPr>
          <p:cNvGrpSpPr/>
          <p:nvPr/>
        </p:nvGrpSpPr>
        <p:grpSpPr>
          <a:xfrm>
            <a:off x="5717727" y="2262200"/>
            <a:ext cx="2742705" cy="3335670"/>
            <a:chOff x="5724127" y="2262200"/>
            <a:chExt cx="2742705" cy="3335670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8F04815-D889-4AFE-80A1-ACD47C5EB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99" r="67647" b="7449"/>
            <a:stretch/>
          </p:blipFill>
          <p:spPr>
            <a:xfrm>
              <a:off x="5724127" y="2262200"/>
              <a:ext cx="2742705" cy="159672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7C72EEB6-E396-438E-B015-CBFFA243B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647"/>
            <a:stretch/>
          </p:blipFill>
          <p:spPr>
            <a:xfrm>
              <a:off x="5742820" y="3794729"/>
              <a:ext cx="2717612" cy="1803141"/>
            </a:xfrm>
            <a:prstGeom prst="rect">
              <a:avLst/>
            </a:prstGeom>
          </p:spPr>
        </p:pic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5B36822F-6950-44AB-A527-3534ED04E89A}"/>
              </a:ext>
            </a:extLst>
          </p:cNvPr>
          <p:cNvSpPr txBox="1"/>
          <p:nvPr/>
        </p:nvSpPr>
        <p:spPr>
          <a:xfrm>
            <a:off x="6779711" y="2320037"/>
            <a:ext cx="88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&lt;5yrs</a:t>
            </a:r>
            <a:endParaRPr lang="fr-MG" sz="1400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B31901E-F7D3-42B7-9300-3CFBAE715FFF}"/>
              </a:ext>
            </a:extLst>
          </p:cNvPr>
          <p:cNvSpPr txBox="1"/>
          <p:nvPr/>
        </p:nvSpPr>
        <p:spPr>
          <a:xfrm>
            <a:off x="6791186" y="3845867"/>
            <a:ext cx="88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≥ 5yrs</a:t>
            </a:r>
            <a:endParaRPr lang="fr-MG" sz="1400" b="1" dirty="0"/>
          </a:p>
        </p:txBody>
      </p:sp>
    </p:spTree>
    <p:extLst>
      <p:ext uri="{BB962C8B-B14F-4D97-AF65-F5344CB8AC3E}">
        <p14:creationId xmlns:p14="http://schemas.microsoft.com/office/powerpoint/2010/main" val="1158225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712E1-5343-41A0-87C9-D59826D4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339070"/>
            <a:ext cx="7006009" cy="518430"/>
          </a:xfrm>
        </p:spPr>
        <p:txBody>
          <a:bodyPr>
            <a:noAutofit/>
          </a:bodyPr>
          <a:lstStyle/>
          <a:p>
            <a:pPr algn="ctr"/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3000" b="1" dirty="0">
                <a:solidFill>
                  <a:srgbClr val="1D1D1B"/>
                </a:solidFill>
                <a:latin typeface="Calibri"/>
              </a:rPr>
              <a:t>Animal surveillance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C053BAB-8428-4BF3-A33F-EE27643F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5C4355-BDE0-429A-AA93-2ED7C151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22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4BAFDD-82E6-49E1-A23B-C421B2AAA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96" y="580697"/>
            <a:ext cx="2073882" cy="1268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9C19BD7-9B05-40A2-9C78-02E82789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95" y="1972993"/>
            <a:ext cx="2073883" cy="1388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C7DEC0-31D8-49A0-B4B0-29255389C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95" y="3505572"/>
            <a:ext cx="2073883" cy="1388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1062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712E1-5343-41A0-87C9-D59826D4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042926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>
                <a:solidFill>
                  <a:srgbClr val="1D1D1B"/>
                </a:solidFill>
                <a:latin typeface="Calibri"/>
              </a:rPr>
              <a:t>Animal surveillance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8E26BD4-39CE-4329-BE59-EA7CC5A58F59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7EA5354-3D6A-4E39-BD68-E5DC3F20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17D6D07-A4D2-4F34-9F87-3F425BC5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23</a:t>
            </a:fld>
            <a:endParaRPr lang="fr-FR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4BC2F0A-3B66-4DFC-8384-89CD12943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29308"/>
            <a:ext cx="6768752" cy="2035128"/>
          </a:xfrm>
        </p:spPr>
        <p:txBody>
          <a:bodyPr>
            <a:noAutofit/>
          </a:bodyPr>
          <a:lstStyle/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 err="1">
                <a:solidFill>
                  <a:schemeClr val="tx1"/>
                </a:solidFill>
              </a:rPr>
              <a:t>Since</a:t>
            </a:r>
            <a:r>
              <a:rPr lang="fr-FR" sz="2000" dirty="0">
                <a:solidFill>
                  <a:schemeClr val="tx1"/>
                </a:solidFill>
              </a:rPr>
              <a:t> August 2021</a:t>
            </a:r>
          </a:p>
          <a:p>
            <a:pPr lvl="2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/>
                </a:solidFill>
              </a:rPr>
              <a:t>In collaboration </a:t>
            </a:r>
            <a:r>
              <a:rPr lang="fr-FR" sz="2000" dirty="0" err="1">
                <a:solidFill>
                  <a:schemeClr val="tx1"/>
                </a:solidFill>
              </a:rPr>
              <a:t>with</a:t>
            </a:r>
            <a:r>
              <a:rPr lang="fr-FR" sz="2000" dirty="0">
                <a:solidFill>
                  <a:schemeClr val="tx1"/>
                </a:solidFill>
              </a:rPr>
              <a:t> the Ministry of </a:t>
            </a:r>
            <a:r>
              <a:rPr lang="fr-FR" sz="2000" dirty="0" err="1">
                <a:solidFill>
                  <a:schemeClr val="tx1"/>
                </a:solidFill>
              </a:rPr>
              <a:t>Livestock</a:t>
            </a:r>
            <a:r>
              <a:rPr lang="fr-FR" sz="2000" dirty="0">
                <a:solidFill>
                  <a:schemeClr val="tx1"/>
                </a:solidFill>
              </a:rPr>
              <a:t> and Agriculture</a:t>
            </a: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/>
                </a:solidFill>
              </a:rPr>
              <a:t>3 live-</a:t>
            </a:r>
            <a:r>
              <a:rPr lang="fr-FR" sz="2000" dirty="0" err="1">
                <a:solidFill>
                  <a:schemeClr val="tx1"/>
                </a:solidFill>
              </a:rPr>
              <a:t>bird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markets</a:t>
            </a:r>
            <a:r>
              <a:rPr lang="fr-FR" sz="2000" dirty="0">
                <a:solidFill>
                  <a:schemeClr val="tx1"/>
                </a:solidFill>
              </a:rPr>
              <a:t> in Antananarivo</a:t>
            </a: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 err="1">
                <a:solidFill>
                  <a:schemeClr val="tx1"/>
                </a:solidFill>
              </a:rPr>
              <a:t>Sample</a:t>
            </a:r>
            <a:r>
              <a:rPr lang="fr-FR" sz="2000" dirty="0">
                <a:solidFill>
                  <a:schemeClr val="tx1"/>
                </a:solidFill>
              </a:rPr>
              <a:t> collection on a </a:t>
            </a:r>
            <a:r>
              <a:rPr lang="fr-FR" sz="2000" dirty="0" err="1">
                <a:solidFill>
                  <a:schemeClr val="tx1"/>
                </a:solidFill>
              </a:rPr>
              <a:t>weekly</a:t>
            </a:r>
            <a:r>
              <a:rPr lang="fr-FR" sz="2000" dirty="0">
                <a:solidFill>
                  <a:schemeClr val="tx1"/>
                </a:solidFill>
              </a:rPr>
              <a:t> basis</a:t>
            </a: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 err="1">
                <a:solidFill>
                  <a:schemeClr val="tx1"/>
                </a:solidFill>
              </a:rPr>
              <a:t>Collect</a:t>
            </a:r>
            <a:r>
              <a:rPr lang="fr-FR" sz="2000" dirty="0">
                <a:solidFill>
                  <a:schemeClr val="tx1"/>
                </a:solidFill>
              </a:rPr>
              <a:t> of </a:t>
            </a:r>
            <a:r>
              <a:rPr lang="fr-FR" sz="2000" dirty="0" err="1">
                <a:solidFill>
                  <a:schemeClr val="tx1"/>
                </a:solidFill>
              </a:rPr>
              <a:t>throat</a:t>
            </a:r>
            <a:r>
              <a:rPr lang="fr-FR" sz="2000" dirty="0">
                <a:solidFill>
                  <a:schemeClr val="tx1"/>
                </a:solidFill>
              </a:rPr>
              <a:t> and </a:t>
            </a:r>
            <a:r>
              <a:rPr lang="fr-FR" sz="2000" dirty="0" err="1">
                <a:solidFill>
                  <a:schemeClr val="tx1"/>
                </a:solidFill>
              </a:rPr>
              <a:t>fecal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swabs</a:t>
            </a:r>
            <a:endParaRPr lang="fr-FR" sz="2000" dirty="0">
              <a:solidFill>
                <a:schemeClr val="tx1"/>
              </a:solidFill>
            </a:endParaRP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chemeClr val="tx1"/>
                </a:solidFill>
              </a:rPr>
              <a:t>PCR screening of influenza A</a:t>
            </a: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 err="1">
                <a:solidFill>
                  <a:schemeClr val="tx1"/>
                </a:solidFill>
              </a:rPr>
              <a:t>Three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targeted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avian</a:t>
            </a:r>
            <a:r>
              <a:rPr lang="fr-FR" sz="2000" dirty="0">
                <a:solidFill>
                  <a:schemeClr val="tx1"/>
                </a:solidFill>
              </a:rPr>
              <a:t> influenza A </a:t>
            </a:r>
            <a:r>
              <a:rPr lang="fr-FR" sz="2000" dirty="0" err="1">
                <a:solidFill>
                  <a:schemeClr val="tx1"/>
                </a:solidFill>
              </a:rPr>
              <a:t>subtypes</a:t>
            </a:r>
            <a:r>
              <a:rPr lang="fr-FR" sz="2000" dirty="0">
                <a:solidFill>
                  <a:schemeClr val="tx1"/>
                </a:solidFill>
              </a:rPr>
              <a:t>: A/H5; A/H7 and A/H9</a:t>
            </a:r>
          </a:p>
          <a:p>
            <a:pPr lvl="2" algn="just">
              <a:lnSpc>
                <a:spcPct val="110000"/>
              </a:lnSpc>
              <a:buClr>
                <a:srgbClr val="0080C9"/>
              </a:buClr>
              <a:buSzPct val="60000"/>
              <a:buFont typeface="Courier New" panose="02070309020205020404" pitchFamily="49" charset="0"/>
              <a:buChar char="o"/>
            </a:pPr>
            <a:r>
              <a:rPr lang="fr-FR" sz="2000" dirty="0" err="1">
                <a:solidFill>
                  <a:schemeClr val="tx1"/>
                </a:solidFill>
              </a:rPr>
              <a:t>Sequencing</a:t>
            </a:r>
            <a:r>
              <a:rPr lang="fr-FR" sz="2000" dirty="0">
                <a:solidFill>
                  <a:schemeClr val="tx1"/>
                </a:solidFill>
              </a:rPr>
              <a:t> of positive/non </a:t>
            </a:r>
            <a:r>
              <a:rPr lang="fr-FR" sz="2000" dirty="0" err="1">
                <a:solidFill>
                  <a:schemeClr val="tx1"/>
                </a:solidFill>
              </a:rPr>
              <a:t>subtypable</a:t>
            </a:r>
            <a:r>
              <a:rPr lang="fr-FR" sz="2000" dirty="0">
                <a:solidFill>
                  <a:schemeClr val="tx1"/>
                </a:solidFill>
              </a:rPr>
              <a:t> by NGS Illumina</a:t>
            </a:r>
          </a:p>
          <a:p>
            <a:pPr>
              <a:lnSpc>
                <a:spcPct val="100000"/>
              </a:lnSpc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E67EDF-75CD-4FD2-B0FC-00E0E1798D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32" y="2508720"/>
            <a:ext cx="1617168" cy="121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B8CCAA2-0DCF-4325-A12B-124F5C6180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24" y="1129308"/>
            <a:ext cx="1617168" cy="1212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89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712E1-5343-41A0-87C9-D59826D4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2339070"/>
            <a:ext cx="7006009" cy="518430"/>
          </a:xfrm>
        </p:spPr>
        <p:txBody>
          <a:bodyPr>
            <a:noAutofit/>
          </a:bodyPr>
          <a:lstStyle/>
          <a:p>
            <a:pPr algn="ctr"/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3000" b="1" dirty="0" err="1">
                <a:solidFill>
                  <a:srgbClr val="1D1D1B"/>
                </a:solidFill>
                <a:latin typeface="Calibri"/>
              </a:rPr>
              <a:t>Genomic</a:t>
            </a:r>
            <a:r>
              <a:rPr lang="fr-FR" sz="3000" b="1" dirty="0">
                <a:solidFill>
                  <a:srgbClr val="1D1D1B"/>
                </a:solidFill>
                <a:latin typeface="Calibri"/>
              </a:rPr>
              <a:t> surveillance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F7BA559-9CC4-46DE-BCBE-4A6AEA59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B7E0FC-F057-4228-BF14-05E59BB9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24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EA33D20-EA4E-466D-A4D6-43A079B1D6F8}"/>
              </a:ext>
            </a:extLst>
          </p:cNvPr>
          <p:cNvSpPr txBox="1"/>
          <p:nvPr/>
        </p:nvSpPr>
        <p:spPr>
          <a:xfrm>
            <a:off x="2527295" y="2303502"/>
            <a:ext cx="34128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 err="1">
                <a:solidFill>
                  <a:schemeClr val="accent1">
                    <a:lumMod val="75000"/>
                  </a:schemeClr>
                </a:solidFill>
              </a:rPr>
              <a:t>Flu</a:t>
            </a:r>
            <a:r>
              <a:rPr lang="fr-FR" sz="3000" dirty="0">
                <a:solidFill>
                  <a:schemeClr val="accent1">
                    <a:lumMod val="75000"/>
                  </a:schemeClr>
                </a:solidFill>
              </a:rPr>
              <a:t>, RSV, SARS-CoV-2</a:t>
            </a:r>
            <a:endParaRPr lang="fr-MG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1016DB0-C0E7-42F5-B2DA-477CE9836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201316"/>
            <a:ext cx="2497706" cy="21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9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346BB77C-7315-460A-A1A5-B9C9EEDC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042926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3000" b="1" dirty="0" err="1">
                <a:solidFill>
                  <a:srgbClr val="1D1D1B"/>
                </a:solidFill>
                <a:latin typeface="Calibri"/>
              </a:rPr>
              <a:t>Sequencing</a:t>
            </a:r>
            <a:r>
              <a:rPr lang="fr-FR" sz="3000" b="1" dirty="0">
                <a:solidFill>
                  <a:srgbClr val="1D1D1B"/>
                </a:solidFill>
                <a:latin typeface="Calibri"/>
              </a:rPr>
              <a:t> and </a:t>
            </a:r>
            <a:r>
              <a:rPr lang="fr-FR" sz="3000" b="1" dirty="0" err="1">
                <a:solidFill>
                  <a:srgbClr val="1D1D1B"/>
                </a:solidFill>
                <a:latin typeface="Calibri"/>
              </a:rPr>
              <a:t>Bioinformatics</a:t>
            </a:r>
            <a:r>
              <a:rPr lang="fr-FR" sz="3000" b="1" dirty="0">
                <a:solidFill>
                  <a:srgbClr val="1D1D1B"/>
                </a:solidFill>
                <a:latin typeface="Calibri"/>
              </a:rPr>
              <a:t> </a:t>
            </a:r>
            <a:r>
              <a:rPr lang="fr-FR" sz="3000" b="1" dirty="0" err="1">
                <a:solidFill>
                  <a:srgbClr val="1D1D1B"/>
                </a:solidFill>
                <a:latin typeface="Calibri"/>
              </a:rPr>
              <a:t>capacities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E05F805-C897-46CA-83D9-9DD010100EFA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203D6EC-B6A2-4D6B-A394-5FF80C4583DF}"/>
              </a:ext>
            </a:extLst>
          </p:cNvPr>
          <p:cNvSpPr txBox="1"/>
          <p:nvPr/>
        </p:nvSpPr>
        <p:spPr>
          <a:xfrm>
            <a:off x="395536" y="1008514"/>
            <a:ext cx="71287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Three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trained</a:t>
            </a:r>
            <a:r>
              <a:rPr lang="fr-FR" dirty="0">
                <a:cs typeface="Arial" pitchFamily="34" charset="0"/>
              </a:rPr>
              <a:t> people</a:t>
            </a:r>
          </a:p>
          <a:p>
            <a:pPr marL="0" lvl="2">
              <a:buClr>
                <a:srgbClr val="0070C0"/>
              </a:buClr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Two</a:t>
            </a:r>
            <a:r>
              <a:rPr lang="fr-FR" dirty="0">
                <a:cs typeface="Arial" pitchFamily="34" charset="0"/>
              </a:rPr>
              <a:t> technologies: </a:t>
            </a:r>
          </a:p>
          <a:p>
            <a:pPr marL="800100" lvl="3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Nanopore: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MinION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(May 2021)</a:t>
            </a:r>
          </a:p>
          <a:p>
            <a:pPr marL="800100" lvl="3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Illumina: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ISeq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100 (March 2020) </a:t>
            </a:r>
          </a:p>
          <a:p>
            <a:pPr marL="457200" lvl="3">
              <a:buClr>
                <a:srgbClr val="0070C0"/>
              </a:buClr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	             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MiniSeq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(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October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2023)</a:t>
            </a:r>
          </a:p>
          <a:p>
            <a:pPr marL="457200" lvl="3">
              <a:buClr>
                <a:srgbClr val="0070C0"/>
              </a:buClr>
            </a:pPr>
            <a:endParaRPr lang="fr-FR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  <a:p>
            <a:pPr marL="342000" lvl="3" indent="-3420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Targeted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sequencing</a:t>
            </a:r>
            <a:r>
              <a:rPr lang="fr-FR" dirty="0">
                <a:cs typeface="Arial" pitchFamily="34" charset="0"/>
              </a:rPr>
              <a:t>/</a:t>
            </a:r>
            <a:r>
              <a:rPr lang="fr-FR" dirty="0" err="1">
                <a:cs typeface="Arial" pitchFamily="34" charset="0"/>
              </a:rPr>
              <a:t>Metagenomic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sequencing</a:t>
            </a:r>
            <a:endParaRPr lang="fr-FR" dirty="0">
              <a:cs typeface="Arial" pitchFamily="34" charset="0"/>
            </a:endParaRPr>
          </a:p>
          <a:p>
            <a:pPr marL="342000" lvl="3" indent="-3420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fr-FR" dirty="0">
              <a:cs typeface="Arial" pitchFamily="34" charset="0"/>
            </a:endParaRPr>
          </a:p>
          <a:p>
            <a:pPr marL="342000" lvl="3" indent="-3420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>
                <a:cs typeface="Arial" pitchFamily="34" charset="0"/>
              </a:rPr>
              <a:t>Use of LIMS </a:t>
            </a:r>
          </a:p>
          <a:p>
            <a:pPr marL="0" lvl="3">
              <a:buClr>
                <a:srgbClr val="0070C0"/>
              </a:buClr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>
                <a:cs typeface="Arial" pitchFamily="34" charset="0"/>
              </a:rPr>
              <a:t>Data </a:t>
            </a:r>
            <a:r>
              <a:rPr lang="fr-FR" dirty="0" err="1">
                <a:cs typeface="Arial" pitchFamily="34" charset="0"/>
              </a:rPr>
              <a:t>storage</a:t>
            </a:r>
            <a:r>
              <a:rPr lang="fr-FR" dirty="0">
                <a:cs typeface="Arial" pitchFamily="34" charset="0"/>
              </a:rPr>
              <a:t>: local server</a:t>
            </a: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>
                <a:cs typeface="Arial" pitchFamily="34" charset="0"/>
              </a:rPr>
              <a:t>Tools for </a:t>
            </a:r>
            <a:r>
              <a:rPr lang="fr-FR" dirty="0" err="1">
                <a:cs typeface="Arial" pitchFamily="34" charset="0"/>
              </a:rPr>
              <a:t>analysis</a:t>
            </a:r>
            <a:r>
              <a:rPr lang="fr-FR" dirty="0">
                <a:cs typeface="Arial" pitchFamily="34" charset="0"/>
              </a:rPr>
              <a:t>: pipeline</a:t>
            </a:r>
          </a:p>
          <a:p>
            <a:pPr marL="800100" lvl="3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Influenza: MIRA</a:t>
            </a:r>
          </a:p>
          <a:p>
            <a:pPr marL="800100" lvl="3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RSV: CZID</a:t>
            </a:r>
          </a:p>
          <a:p>
            <a:pPr marL="800100" lvl="3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SARS-CoV-2: Institut Pasteur Paris</a:t>
            </a:r>
          </a:p>
          <a:p>
            <a:pPr marL="0" lvl="2">
              <a:buClr>
                <a:srgbClr val="0070C0"/>
              </a:buClr>
            </a:pPr>
            <a:endParaRPr lang="fr-FR" dirty="0">
              <a:cs typeface="Arial" pitchFamily="34" charset="0"/>
            </a:endParaRPr>
          </a:p>
          <a:p>
            <a:pPr marL="0" lvl="2">
              <a:buClr>
                <a:srgbClr val="0070C0"/>
              </a:buClr>
            </a:pPr>
            <a:endParaRPr lang="fr-FR" dirty="0">
              <a:cs typeface="Arial" pitchFamily="34" charset="0"/>
            </a:endParaRPr>
          </a:p>
          <a:p>
            <a:pPr marL="0" lvl="2">
              <a:buClr>
                <a:srgbClr val="0070C0"/>
              </a:buClr>
            </a:pPr>
            <a:endParaRPr lang="fr-FR" dirty="0">
              <a:solidFill>
                <a:srgbClr val="FF0000"/>
              </a:solidFill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fr-FR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  <a:p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6EB78DE-11DA-4F61-8345-655F7171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120A5A-084D-4300-959F-D35B02A1A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105" r="2386"/>
          <a:stretch/>
        </p:blipFill>
        <p:spPr>
          <a:xfrm>
            <a:off x="6588224" y="1117959"/>
            <a:ext cx="1941448" cy="14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05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346BB77C-7315-460A-A1A5-B9C9EEDC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042926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>
                <a:solidFill>
                  <a:srgbClr val="1D1D1B"/>
                </a:solidFill>
                <a:latin typeface="Calibri"/>
              </a:rPr>
              <a:t>SARS-CoV-2 </a:t>
            </a: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sequencing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E05F805-C897-46CA-83D9-9DD010100EFA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203D6EC-B6A2-4D6B-A394-5FF80C4583DF}"/>
              </a:ext>
            </a:extLst>
          </p:cNvPr>
          <p:cNvSpPr txBox="1"/>
          <p:nvPr/>
        </p:nvSpPr>
        <p:spPr>
          <a:xfrm>
            <a:off x="384313" y="913284"/>
            <a:ext cx="52678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buClr>
                <a:srgbClr val="0070C0"/>
              </a:buClr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>
                <a:cs typeface="Arial" pitchFamily="34" charset="0"/>
              </a:rPr>
              <a:t>July 2020: first SARS-CoV-2 </a:t>
            </a:r>
            <a:r>
              <a:rPr lang="fr-FR" dirty="0" err="1">
                <a:cs typeface="Arial" pitchFamily="34" charset="0"/>
              </a:rPr>
              <a:t>sequences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generated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locally</a:t>
            </a: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Samples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from</a:t>
            </a:r>
            <a:r>
              <a:rPr lang="fr-FR" dirty="0">
                <a:cs typeface="Arial" pitchFamily="34" charset="0"/>
              </a:rPr>
              <a:t> SARI and ILI (</a:t>
            </a:r>
            <a:r>
              <a:rPr lang="fr-FR" dirty="0" err="1">
                <a:cs typeface="Arial" pitchFamily="34" charset="0"/>
              </a:rPr>
              <a:t>selection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depending</a:t>
            </a:r>
            <a:r>
              <a:rPr lang="fr-FR" dirty="0">
                <a:cs typeface="Arial" pitchFamily="34" charset="0"/>
              </a:rPr>
              <a:t> on situation)</a:t>
            </a: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>
                <a:cs typeface="Arial" pitchFamily="34" charset="0"/>
              </a:rPr>
              <a:t>Cut off: ct=28</a:t>
            </a: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From</a:t>
            </a:r>
            <a:r>
              <a:rPr lang="fr-FR" dirty="0">
                <a:cs typeface="Arial" pitchFamily="34" charset="0"/>
              </a:rPr>
              <a:t> July 2020-Aug 2025: 2 267 </a:t>
            </a:r>
            <a:r>
              <a:rPr lang="fr-FR" dirty="0" err="1">
                <a:cs typeface="Arial" pitchFamily="34" charset="0"/>
              </a:rPr>
              <a:t>sequences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generated</a:t>
            </a:r>
            <a:r>
              <a:rPr lang="fr-FR" dirty="0">
                <a:cs typeface="Arial" pitchFamily="34" charset="0"/>
              </a:rPr>
              <a:t> at IPM (</a:t>
            </a:r>
            <a:r>
              <a:rPr lang="fr-FR" dirty="0" err="1">
                <a:cs typeface="Arial" pitchFamily="34" charset="0"/>
              </a:rPr>
              <a:t>samples</a:t>
            </a:r>
            <a:r>
              <a:rPr lang="fr-FR" dirty="0">
                <a:cs typeface="Arial" pitchFamily="34" charset="0"/>
              </a:rPr>
              <a:t> from IPM and LA2M)</a:t>
            </a:r>
          </a:p>
          <a:p>
            <a:pPr marL="0" lvl="2">
              <a:buClr>
                <a:srgbClr val="0070C0"/>
              </a:buClr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Periodic</a:t>
            </a:r>
            <a:r>
              <a:rPr lang="fr-FR" dirty="0">
                <a:cs typeface="Arial" pitchFamily="34" charset="0"/>
              </a:rPr>
              <a:t> sharing of </a:t>
            </a:r>
            <a:r>
              <a:rPr lang="fr-FR" dirty="0" err="1">
                <a:cs typeface="Arial" pitchFamily="34" charset="0"/>
              </a:rPr>
              <a:t>sequences</a:t>
            </a:r>
            <a:r>
              <a:rPr lang="fr-FR" dirty="0">
                <a:cs typeface="Arial" pitchFamily="34" charset="0"/>
              </a:rPr>
              <a:t> on GISAID (961 </a:t>
            </a:r>
            <a:r>
              <a:rPr lang="fr-FR" dirty="0" err="1">
                <a:cs typeface="Arial" pitchFamily="34" charset="0"/>
              </a:rPr>
              <a:t>sequences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uploaded</a:t>
            </a:r>
            <a:r>
              <a:rPr lang="fr-FR" dirty="0">
                <a:cs typeface="Arial" pitchFamily="34" charset="0"/>
              </a:rPr>
              <a:t>)</a:t>
            </a:r>
          </a:p>
          <a:p>
            <a:pPr marL="0" lvl="2"/>
            <a:endParaRPr lang="fr-FR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  <a:p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6EB78DE-11DA-4F61-8345-655F7171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ECBECA4-E139-475F-AC07-035A599F3C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72253"/>
            <a:ext cx="1320145" cy="108012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5730F26-F028-492A-AA6F-BC8D3460BB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8"/>
          <a:stretch/>
        </p:blipFill>
        <p:spPr>
          <a:xfrm>
            <a:off x="7149599" y="2732216"/>
            <a:ext cx="1584177" cy="185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1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346BB77C-7315-460A-A1A5-B9C9EEDC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042926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3000" b="1" dirty="0">
                <a:solidFill>
                  <a:srgbClr val="1D1D1B"/>
                </a:solidFill>
                <a:latin typeface="Calibri"/>
              </a:rPr>
              <a:t>RSV </a:t>
            </a: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sequencing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E05F805-C897-46CA-83D9-9DD010100EFA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203D6EC-B6A2-4D6B-A394-5FF80C4583DF}"/>
              </a:ext>
            </a:extLst>
          </p:cNvPr>
          <p:cNvSpPr txBox="1"/>
          <p:nvPr/>
        </p:nvSpPr>
        <p:spPr>
          <a:xfrm>
            <a:off x="384313" y="1036389"/>
            <a:ext cx="72244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Implemented</a:t>
            </a:r>
            <a:r>
              <a:rPr lang="fr-FR" dirty="0">
                <a:cs typeface="Arial" pitchFamily="34" charset="0"/>
              </a:rPr>
              <a:t> in 2022 </a:t>
            </a:r>
            <a:r>
              <a:rPr lang="fr-FR" dirty="0" err="1">
                <a:cs typeface="Arial" pitchFamily="34" charset="0"/>
              </a:rPr>
              <a:t>with</a:t>
            </a:r>
            <a:r>
              <a:rPr lang="fr-FR" dirty="0">
                <a:cs typeface="Arial" pitchFamily="34" charset="0"/>
              </a:rPr>
              <a:t> Illumina (Iseq100)</a:t>
            </a:r>
          </a:p>
          <a:p>
            <a:pPr marL="0" lvl="2">
              <a:buClr>
                <a:srgbClr val="0070C0"/>
              </a:buClr>
            </a:pPr>
            <a:endParaRPr lang="fr-FR" dirty="0">
              <a:solidFill>
                <a:srgbClr val="FF0000"/>
              </a:solidFill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Before</a:t>
            </a:r>
            <a:r>
              <a:rPr lang="fr-FR" dirty="0">
                <a:cs typeface="Arial" pitchFamily="34" charset="0"/>
              </a:rPr>
              <a:t> 2025, </a:t>
            </a:r>
            <a:r>
              <a:rPr lang="fr-FR" dirty="0" err="1">
                <a:cs typeface="Arial" pitchFamily="34" charset="0"/>
              </a:rPr>
              <a:t>sequencing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under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specific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project</a:t>
            </a:r>
            <a:endParaRPr lang="fr-FR" dirty="0">
              <a:cs typeface="Arial" pitchFamily="34" charset="0"/>
            </a:endParaRPr>
          </a:p>
          <a:p>
            <a:pPr marL="0" lvl="2">
              <a:buClr>
                <a:srgbClr val="0070C0"/>
              </a:buClr>
            </a:pPr>
            <a:endParaRPr lang="fr-FR" dirty="0">
              <a:solidFill>
                <a:srgbClr val="FF0000"/>
              </a:solidFill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>
                <a:cs typeface="Arial" pitchFamily="34" charset="0"/>
              </a:rPr>
              <a:t>2025: routine </a:t>
            </a:r>
            <a:r>
              <a:rPr lang="fr-FR" dirty="0" err="1">
                <a:cs typeface="Arial" pitchFamily="34" charset="0"/>
              </a:rPr>
              <a:t>sequencing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under</a:t>
            </a:r>
            <a:r>
              <a:rPr lang="fr-FR" dirty="0">
                <a:cs typeface="Arial" pitchFamily="34" charset="0"/>
              </a:rPr>
              <a:t> surveillance </a:t>
            </a:r>
            <a:r>
              <a:rPr lang="fr-FR" dirty="0" err="1">
                <a:cs typeface="Arial" pitchFamily="34" charset="0"/>
              </a:rPr>
              <a:t>activities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planned</a:t>
            </a:r>
            <a:endParaRPr lang="fr-FR" dirty="0">
              <a:cs typeface="Arial" pitchFamily="34" charset="0"/>
            </a:endParaRPr>
          </a:p>
          <a:p>
            <a:pPr marL="0" lvl="2">
              <a:buClr>
                <a:srgbClr val="0070C0"/>
              </a:buClr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Samples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from</a:t>
            </a:r>
            <a:r>
              <a:rPr lang="fr-FR" dirty="0">
                <a:cs typeface="Arial" pitchFamily="34" charset="0"/>
              </a:rPr>
              <a:t> SARI (and ILI if </a:t>
            </a:r>
            <a:r>
              <a:rPr lang="fr-FR" dirty="0" err="1">
                <a:cs typeface="Arial" pitchFamily="34" charset="0"/>
              </a:rPr>
              <a:t>required</a:t>
            </a:r>
            <a:r>
              <a:rPr lang="fr-FR" dirty="0">
                <a:cs typeface="Arial" pitchFamily="34" charset="0"/>
              </a:rPr>
              <a:t>)  </a:t>
            </a: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>
                <a:cs typeface="Arial" pitchFamily="34" charset="0"/>
              </a:rPr>
              <a:t>Cut off: ct&lt;28 </a:t>
            </a: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fr-FR" dirty="0">
              <a:solidFill>
                <a:srgbClr val="FF0000"/>
              </a:solidFill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>
                <a:cs typeface="Arial" pitchFamily="34" charset="0"/>
              </a:rPr>
              <a:t>184 </a:t>
            </a:r>
            <a:r>
              <a:rPr lang="fr-FR" dirty="0" err="1">
                <a:cs typeface="Arial" pitchFamily="34" charset="0"/>
              </a:rPr>
              <a:t>sequences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generated</a:t>
            </a:r>
            <a:endParaRPr lang="fr-FR" dirty="0">
              <a:cs typeface="Arial" pitchFamily="34" charset="0"/>
            </a:endParaRPr>
          </a:p>
          <a:p>
            <a:pPr marL="0" lvl="2">
              <a:buClr>
                <a:srgbClr val="0070C0"/>
              </a:buClr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Periodic</a:t>
            </a:r>
            <a:r>
              <a:rPr lang="fr-FR" dirty="0">
                <a:cs typeface="Arial" pitchFamily="34" charset="0"/>
              </a:rPr>
              <a:t> sharing of </a:t>
            </a:r>
            <a:r>
              <a:rPr lang="fr-FR" dirty="0" err="1">
                <a:cs typeface="Arial" pitchFamily="34" charset="0"/>
              </a:rPr>
              <a:t>sequences</a:t>
            </a:r>
            <a:r>
              <a:rPr lang="fr-FR" dirty="0">
                <a:cs typeface="Arial" pitchFamily="34" charset="0"/>
              </a:rPr>
              <a:t> on GISAID (64 </a:t>
            </a:r>
            <a:r>
              <a:rPr lang="fr-FR" dirty="0" err="1">
                <a:cs typeface="Arial" pitchFamily="34" charset="0"/>
              </a:rPr>
              <a:t>sequences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uploaded</a:t>
            </a:r>
            <a:r>
              <a:rPr lang="fr-FR" dirty="0">
                <a:cs typeface="Arial" pitchFamily="34" charset="0"/>
              </a:rPr>
              <a:t> on GISAID)</a:t>
            </a:r>
            <a:endParaRPr lang="fr-FR" dirty="0">
              <a:solidFill>
                <a:srgbClr val="FF0000"/>
              </a:solidFill>
              <a:cs typeface="Arial" pitchFamily="34" charset="0"/>
            </a:endParaRPr>
          </a:p>
          <a:p>
            <a:pPr marL="0" lvl="2"/>
            <a:endParaRPr lang="fr-FR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  <a:p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3532F9B-A246-40CA-913C-A104481133D3}"/>
              </a:ext>
            </a:extLst>
          </p:cNvPr>
          <p:cNvGrpSpPr/>
          <p:nvPr/>
        </p:nvGrpSpPr>
        <p:grpSpPr>
          <a:xfrm>
            <a:off x="7164288" y="1057308"/>
            <a:ext cx="1584177" cy="2088224"/>
            <a:chOff x="9010835" y="1551415"/>
            <a:chExt cx="2524783" cy="2434097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41F59BE7-C0A4-414C-9A7B-778F63BEE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835" y="1551415"/>
              <a:ext cx="2524783" cy="229661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8C76BDE-0ED7-4D37-8A68-64B7517344B7}"/>
                </a:ext>
              </a:extLst>
            </p:cNvPr>
            <p:cNvSpPr txBox="1"/>
            <p:nvPr/>
          </p:nvSpPr>
          <p:spPr>
            <a:xfrm>
              <a:off x="9240361" y="3677735"/>
              <a:ext cx="166661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</a:t>
              </a:r>
              <a:r>
                <a:rPr lang="fr-FR" sz="1400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iSeq</a:t>
              </a:r>
              <a:r>
                <a:rPr lang="fr-FR" sz="14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100 system</a:t>
              </a:r>
            </a:p>
          </p:txBody>
        </p:sp>
      </p:grp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6EB78DE-11DA-4F61-8345-655F7171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49875A3-0C2F-4BE7-9ABF-BB7A576D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5827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346BB77C-7315-460A-A1A5-B9C9EEDC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042926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3000" b="1" dirty="0">
                <a:solidFill>
                  <a:srgbClr val="1D1D1B"/>
                </a:solidFill>
                <a:latin typeface="Calibri"/>
              </a:rPr>
              <a:t>Influenza </a:t>
            </a: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sequencing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E05F805-C897-46CA-83D9-9DD010100EFA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203D6EC-B6A2-4D6B-A394-5FF80C4583DF}"/>
              </a:ext>
            </a:extLst>
          </p:cNvPr>
          <p:cNvSpPr txBox="1"/>
          <p:nvPr/>
        </p:nvSpPr>
        <p:spPr>
          <a:xfrm>
            <a:off x="384313" y="1080522"/>
            <a:ext cx="65639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Developed</a:t>
            </a:r>
            <a:r>
              <a:rPr lang="fr-FR" dirty="0">
                <a:cs typeface="Arial" pitchFamily="34" charset="0"/>
              </a:rPr>
              <a:t> in April 2024 </a:t>
            </a:r>
            <a:r>
              <a:rPr lang="fr-FR" dirty="0" err="1">
                <a:cs typeface="Arial" pitchFamily="34" charset="0"/>
              </a:rPr>
              <a:t>with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MinION</a:t>
            </a:r>
            <a:endParaRPr lang="fr-FR" dirty="0">
              <a:cs typeface="Arial" pitchFamily="34" charset="0"/>
            </a:endParaRPr>
          </a:p>
          <a:p>
            <a:pPr marL="0" lvl="2">
              <a:buClr>
                <a:srgbClr val="0070C0"/>
              </a:buClr>
            </a:pPr>
            <a:endParaRPr lang="fr-FR" dirty="0">
              <a:solidFill>
                <a:srgbClr val="FF0000"/>
              </a:solidFill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Performed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routinely</a:t>
            </a: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fr-FR" dirty="0">
              <a:solidFill>
                <a:srgbClr val="FF0000"/>
              </a:solidFill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Samples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from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human</a:t>
            </a:r>
            <a:r>
              <a:rPr lang="fr-FR" dirty="0">
                <a:cs typeface="Arial" pitchFamily="34" charset="0"/>
              </a:rPr>
              <a:t> (ILI and SARI) and </a:t>
            </a:r>
            <a:r>
              <a:rPr lang="fr-FR" dirty="0" err="1">
                <a:cs typeface="Arial" pitchFamily="34" charset="0"/>
              </a:rPr>
              <a:t>avian</a:t>
            </a:r>
            <a:r>
              <a:rPr lang="fr-FR" dirty="0">
                <a:cs typeface="Arial" pitchFamily="34" charset="0"/>
              </a:rPr>
              <a:t> </a:t>
            </a:r>
          </a:p>
          <a:p>
            <a:pPr marL="0" lvl="2">
              <a:buClr>
                <a:srgbClr val="0070C0"/>
              </a:buClr>
            </a:pPr>
            <a:endParaRPr lang="fr-FR" dirty="0">
              <a:solidFill>
                <a:srgbClr val="FF0000"/>
              </a:solidFill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>
                <a:cs typeface="Arial" pitchFamily="34" charset="0"/>
              </a:rPr>
              <a:t>Cut off: ct&lt;28</a:t>
            </a:r>
            <a:r>
              <a:rPr lang="fr-FR" dirty="0">
                <a:solidFill>
                  <a:srgbClr val="FF0000"/>
                </a:solidFill>
                <a:cs typeface="Arial" pitchFamily="34" charset="0"/>
              </a:rPr>
              <a:t> </a:t>
            </a:r>
            <a:endParaRPr lang="fr-FR" dirty="0">
              <a:cs typeface="Arial" pitchFamily="34" charset="0"/>
            </a:endParaRPr>
          </a:p>
          <a:p>
            <a:pPr marL="0" lvl="2">
              <a:buClr>
                <a:srgbClr val="0070C0"/>
              </a:buClr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>
                <a:cs typeface="Arial" pitchFamily="34" charset="0"/>
              </a:rPr>
              <a:t>1769 </a:t>
            </a:r>
            <a:r>
              <a:rPr lang="fr-FR" dirty="0" err="1">
                <a:cs typeface="Arial" pitchFamily="34" charset="0"/>
              </a:rPr>
              <a:t>sequences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generated</a:t>
            </a:r>
            <a:r>
              <a:rPr lang="fr-FR" dirty="0">
                <a:cs typeface="Arial" pitchFamily="34" charset="0"/>
              </a:rPr>
              <a:t> in country</a:t>
            </a: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fr-FR" dirty="0"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 err="1">
                <a:cs typeface="Arial" pitchFamily="34" charset="0"/>
              </a:rPr>
              <a:t>Periodic</a:t>
            </a:r>
            <a:r>
              <a:rPr lang="fr-FR" dirty="0">
                <a:cs typeface="Arial" pitchFamily="34" charset="0"/>
              </a:rPr>
              <a:t> sharing of </a:t>
            </a:r>
            <a:r>
              <a:rPr lang="fr-FR" dirty="0" err="1">
                <a:cs typeface="Arial" pitchFamily="34" charset="0"/>
              </a:rPr>
              <a:t>sequences</a:t>
            </a:r>
            <a:r>
              <a:rPr lang="fr-FR" dirty="0">
                <a:cs typeface="Arial" pitchFamily="34" charset="0"/>
              </a:rPr>
              <a:t> on GISAID (All </a:t>
            </a:r>
            <a:r>
              <a:rPr lang="fr-FR" dirty="0" err="1">
                <a:cs typeface="Arial" pitchFamily="34" charset="0"/>
              </a:rPr>
              <a:t>sequences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uploaded</a:t>
            </a:r>
            <a:r>
              <a:rPr lang="fr-FR" dirty="0">
                <a:cs typeface="Arial" pitchFamily="34" charset="0"/>
              </a:rPr>
              <a:t>)</a:t>
            </a:r>
          </a:p>
          <a:p>
            <a:pPr marL="0" lvl="2">
              <a:buClr>
                <a:srgbClr val="0070C0"/>
              </a:buClr>
            </a:pPr>
            <a:endParaRPr lang="fr-FR" dirty="0">
              <a:solidFill>
                <a:srgbClr val="FF0000"/>
              </a:solidFill>
              <a:cs typeface="Arial" pitchFamily="34" charset="0"/>
            </a:endParaRPr>
          </a:p>
          <a:p>
            <a:pPr marL="342900" lvl="2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fr-FR" dirty="0">
                <a:cs typeface="Arial" pitchFamily="34" charset="0"/>
              </a:rPr>
              <a:t>The NIC continue </a:t>
            </a:r>
            <a:r>
              <a:rPr lang="fr-FR" dirty="0" err="1">
                <a:cs typeface="Arial" pitchFamily="34" charset="0"/>
              </a:rPr>
              <a:t>sending</a:t>
            </a:r>
            <a:r>
              <a:rPr lang="fr-FR" dirty="0">
                <a:cs typeface="Arial" pitchFamily="34" charset="0"/>
              </a:rPr>
              <a:t> </a:t>
            </a:r>
            <a:r>
              <a:rPr lang="fr-FR" dirty="0" err="1">
                <a:cs typeface="Arial" pitchFamily="34" charset="0"/>
              </a:rPr>
              <a:t>shipment</a:t>
            </a:r>
            <a:r>
              <a:rPr lang="fr-FR" dirty="0">
                <a:cs typeface="Arial" pitchFamily="34" charset="0"/>
              </a:rPr>
              <a:t> to WHO CC (CDC Atlanta and the Francis Crick Institute London)</a:t>
            </a:r>
          </a:p>
          <a:p>
            <a:pPr marL="0" lvl="2"/>
            <a:endParaRPr lang="fr-FR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  <a:p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607088F-2D8F-4BCD-B51F-37D50FD031C4}"/>
              </a:ext>
            </a:extLst>
          </p:cNvPr>
          <p:cNvGrpSpPr/>
          <p:nvPr/>
        </p:nvGrpSpPr>
        <p:grpSpPr>
          <a:xfrm>
            <a:off x="7092280" y="1201316"/>
            <a:ext cx="1584174" cy="1296144"/>
            <a:chOff x="9425127" y="4122999"/>
            <a:chExt cx="2009313" cy="173182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F5DD27C-E21F-42BA-9F95-C0092493B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5127" y="4122999"/>
              <a:ext cx="2009313" cy="1731823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A6188ED-0A9C-4334-A792-ADE1F8035C9C}"/>
                </a:ext>
              </a:extLst>
            </p:cNvPr>
            <p:cNvSpPr txBox="1"/>
            <p:nvPr/>
          </p:nvSpPr>
          <p:spPr>
            <a:xfrm>
              <a:off x="9562333" y="5014302"/>
              <a:ext cx="958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MinION</a:t>
              </a:r>
              <a:endParaRPr lang="fr-FR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6EB78DE-11DA-4F61-8345-655F7171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5620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712E1-5343-41A0-87C9-D59826D4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339070"/>
            <a:ext cx="7006009" cy="518430"/>
          </a:xfrm>
        </p:spPr>
        <p:txBody>
          <a:bodyPr>
            <a:noAutofit/>
          </a:bodyPr>
          <a:lstStyle/>
          <a:p>
            <a:pPr algn="ctr"/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3000" b="1" dirty="0" err="1">
                <a:solidFill>
                  <a:srgbClr val="1D1D1B"/>
                </a:solidFill>
                <a:latin typeface="Calibri"/>
              </a:rPr>
              <a:t>Reporting</a:t>
            </a:r>
            <a:r>
              <a:rPr lang="fr-FR" sz="3000" b="1" dirty="0">
                <a:solidFill>
                  <a:srgbClr val="1D1D1B"/>
                </a:solidFill>
                <a:latin typeface="Calibri"/>
              </a:rPr>
              <a:t> and Sharing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C053BAB-8428-4BF3-A33F-EE27643F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5C4355-BDE0-429A-AA93-2ED7C151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29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80989C-887B-4FD5-91F9-6CF08672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167636"/>
            <a:ext cx="2764088" cy="16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6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AFD05DD2-0952-40A4-B377-766BE2DB3D6F}"/>
              </a:ext>
            </a:extLst>
          </p:cNvPr>
          <p:cNvGrpSpPr/>
          <p:nvPr/>
        </p:nvGrpSpPr>
        <p:grpSpPr>
          <a:xfrm>
            <a:off x="254132" y="1735853"/>
            <a:ext cx="7880129" cy="4094301"/>
            <a:chOff x="184138" y="1810882"/>
            <a:chExt cx="8771731" cy="4438719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FD0D236-9B26-4080-8B07-36EAEE81C26E}"/>
                </a:ext>
              </a:extLst>
            </p:cNvPr>
            <p:cNvSpPr txBox="1"/>
            <p:nvPr/>
          </p:nvSpPr>
          <p:spPr>
            <a:xfrm>
              <a:off x="7407189" y="4328709"/>
              <a:ext cx="1548680" cy="433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/>
                <a:t>3rd SARI extension</a:t>
              </a:r>
            </a:p>
            <a:p>
              <a:pPr algn="ctr"/>
              <a:r>
                <a:rPr lang="fr-FR" sz="1000" b="1" dirty="0"/>
                <a:t>(+</a:t>
              </a:r>
              <a:r>
                <a:rPr lang="fr-FR" sz="1000" b="1" dirty="0" err="1"/>
                <a:t>two</a:t>
              </a:r>
              <a:r>
                <a:rPr lang="fr-FR" sz="1000" b="1" dirty="0"/>
                <a:t> sites)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4541DA5-E854-4373-BC93-012D2211CCCB}"/>
                </a:ext>
              </a:extLst>
            </p:cNvPr>
            <p:cNvSpPr txBox="1"/>
            <p:nvPr/>
          </p:nvSpPr>
          <p:spPr>
            <a:xfrm>
              <a:off x="742317" y="5013144"/>
              <a:ext cx="1898721" cy="4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err="1">
                  <a:solidFill>
                    <a:srgbClr val="FF0000"/>
                  </a:solidFill>
                </a:rPr>
                <a:t>Implementation</a:t>
              </a:r>
              <a:r>
                <a:rPr lang="fr-FR" sz="1000" b="1" dirty="0">
                  <a:solidFill>
                    <a:srgbClr val="FF0000"/>
                  </a:solidFill>
                </a:rPr>
                <a:t> of a </a:t>
              </a:r>
              <a:r>
                <a:rPr lang="fr-FR" sz="1000" b="1" dirty="0" err="1">
                  <a:solidFill>
                    <a:srgbClr val="FF0000"/>
                  </a:solidFill>
                </a:rPr>
                <a:t>clinical</a:t>
              </a:r>
              <a:r>
                <a:rPr lang="fr-FR" sz="1000" b="1" dirty="0">
                  <a:solidFill>
                    <a:srgbClr val="FF0000"/>
                  </a:solidFill>
                </a:rPr>
                <a:t> SARI surveillance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2436387-A2C2-42E7-9B7F-52386C6AB781}"/>
                </a:ext>
              </a:extLst>
            </p:cNvPr>
            <p:cNvSpPr txBox="1"/>
            <p:nvPr/>
          </p:nvSpPr>
          <p:spPr>
            <a:xfrm>
              <a:off x="1765254" y="1934192"/>
              <a:ext cx="2103123" cy="600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err="1"/>
                <a:t>Implementation</a:t>
              </a:r>
              <a:r>
                <a:rPr lang="fr-FR" sz="1000" b="1" dirty="0"/>
                <a:t> of a </a:t>
              </a:r>
              <a:r>
                <a:rPr lang="fr-FR" sz="1000" b="1" dirty="0" err="1"/>
                <a:t>biological</a:t>
              </a:r>
              <a:r>
                <a:rPr lang="fr-FR" sz="1000" b="1" dirty="0"/>
                <a:t> surveillance of SARI </a:t>
              </a:r>
            </a:p>
            <a:p>
              <a:pPr algn="ctr"/>
              <a:r>
                <a:rPr lang="fr-FR" sz="1000" b="1" dirty="0"/>
                <a:t>(one site: </a:t>
              </a:r>
              <a:r>
                <a:rPr lang="fr-FR" sz="1000" b="1" dirty="0" err="1"/>
                <a:t>Cenhosoa</a:t>
              </a:r>
              <a:r>
                <a:rPr lang="fr-FR" sz="1000" b="1" dirty="0"/>
                <a:t>)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F682CB2-648C-47B7-BDFA-A047BF54E7E6}"/>
                </a:ext>
              </a:extLst>
            </p:cNvPr>
            <p:cNvSpPr txBox="1"/>
            <p:nvPr/>
          </p:nvSpPr>
          <p:spPr>
            <a:xfrm>
              <a:off x="742317" y="4377918"/>
              <a:ext cx="1995008" cy="6006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>
                  <a:solidFill>
                    <a:srgbClr val="FF0000"/>
                  </a:solidFill>
                </a:rPr>
                <a:t>Progressive Extension of the network </a:t>
              </a:r>
            </a:p>
            <a:p>
              <a:pPr algn="ctr"/>
              <a:r>
                <a:rPr lang="fr-FR" sz="1000" b="1" dirty="0">
                  <a:solidFill>
                    <a:srgbClr val="FF0000"/>
                  </a:solidFill>
                </a:rPr>
                <a:t>(≈5% of total </a:t>
              </a:r>
              <a:r>
                <a:rPr lang="fr-FR" sz="1000" b="1" dirty="0" err="1">
                  <a:solidFill>
                    <a:srgbClr val="FF0000"/>
                  </a:solidFill>
                </a:rPr>
                <a:t>inhabitant</a:t>
              </a:r>
              <a:r>
                <a:rPr lang="fr-FR" sz="1000" b="1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AE847F6-E316-420B-909B-24E25AEFFCB2}"/>
                </a:ext>
              </a:extLst>
            </p:cNvPr>
            <p:cNvSpPr txBox="1"/>
            <p:nvPr/>
          </p:nvSpPr>
          <p:spPr>
            <a:xfrm>
              <a:off x="184138" y="5548900"/>
              <a:ext cx="2161288" cy="700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A network </a:t>
              </a:r>
              <a:r>
                <a:rPr lang="fr-FR" sz="1200" b="1" dirty="0" err="1"/>
                <a:t>composed</a:t>
              </a:r>
              <a:r>
                <a:rPr lang="fr-FR" sz="1200" b="1" dirty="0"/>
                <a:t> of 6 sites in Tana</a:t>
              </a:r>
            </a:p>
            <a:p>
              <a:pPr algn="ctr"/>
              <a:endParaRPr lang="fr-FR" sz="1200" b="1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4A645D7-9919-4662-9E16-1F4763A77B22}"/>
                </a:ext>
              </a:extLst>
            </p:cNvPr>
            <p:cNvSpPr txBox="1"/>
            <p:nvPr/>
          </p:nvSpPr>
          <p:spPr>
            <a:xfrm>
              <a:off x="6253158" y="1943811"/>
              <a:ext cx="1476251" cy="433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/>
                <a:t>2</a:t>
              </a:r>
              <a:r>
                <a:rPr lang="fr-FR" sz="1000" b="1" baseline="30000" dirty="0"/>
                <a:t>nd</a:t>
              </a:r>
              <a:r>
                <a:rPr lang="fr-FR" sz="1000" b="1" dirty="0"/>
                <a:t> SARI extension  </a:t>
              </a:r>
            </a:p>
            <a:p>
              <a:pPr algn="ctr"/>
              <a:r>
                <a:rPr lang="fr-FR" sz="1000" b="1" dirty="0"/>
                <a:t>(+one site)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2963A65-045F-429B-806B-72D5190C9397}"/>
                </a:ext>
              </a:extLst>
            </p:cNvPr>
            <p:cNvSpPr txBox="1"/>
            <p:nvPr/>
          </p:nvSpPr>
          <p:spPr>
            <a:xfrm>
              <a:off x="5216115" y="4308334"/>
              <a:ext cx="2018789" cy="4337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/>
                <a:t>1st SARI extension (+one site) </a:t>
              </a:r>
            </a:p>
            <a:p>
              <a:pPr algn="ctr"/>
              <a:endParaRPr lang="fr-FR" sz="10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CE07AAF-94A2-4FC8-A5C6-C1457B40D89A}"/>
                </a:ext>
              </a:extLst>
            </p:cNvPr>
            <p:cNvSpPr txBox="1"/>
            <p:nvPr/>
          </p:nvSpPr>
          <p:spPr>
            <a:xfrm>
              <a:off x="3796705" y="1810882"/>
              <a:ext cx="2218687" cy="600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rgbClr val="0070C0"/>
                  </a:solidFill>
                </a:rPr>
                <a:t>Transition to CSB_R </a:t>
              </a:r>
              <a:r>
                <a:rPr lang="fr-FR" sz="1000" b="1" dirty="0" err="1">
                  <a:solidFill>
                    <a:srgbClr val="0070C0"/>
                  </a:solidFill>
                </a:rPr>
                <a:t>led</a:t>
              </a:r>
              <a:r>
                <a:rPr lang="fr-FR" sz="1000" b="1" dirty="0">
                  <a:solidFill>
                    <a:srgbClr val="0070C0"/>
                  </a:solidFill>
                </a:rPr>
                <a:t> by </a:t>
              </a:r>
              <a:r>
                <a:rPr lang="fr-FR" sz="1000" b="1" dirty="0" err="1">
                  <a:solidFill>
                    <a:srgbClr val="0070C0"/>
                  </a:solidFill>
                </a:rPr>
                <a:t>MoH</a:t>
              </a:r>
              <a:endParaRPr lang="fr-FR" sz="1000" b="1" dirty="0">
                <a:solidFill>
                  <a:srgbClr val="0070C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00" b="1" dirty="0" err="1">
                  <a:solidFill>
                    <a:srgbClr val="0070C0"/>
                  </a:solidFill>
                </a:rPr>
                <a:t>Biological</a:t>
              </a:r>
              <a:r>
                <a:rPr lang="fr-FR" sz="1000" b="1" dirty="0">
                  <a:solidFill>
                    <a:srgbClr val="0070C0"/>
                  </a:solidFill>
                </a:rPr>
                <a:t> Surveillance System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000" b="1" dirty="0" err="1">
                  <a:solidFill>
                    <a:srgbClr val="0070C0"/>
                  </a:solidFill>
                </a:rPr>
                <a:t>Integrate</a:t>
              </a:r>
              <a:r>
                <a:rPr lang="fr-FR" sz="1000" b="1" dirty="0">
                  <a:solidFill>
                    <a:srgbClr val="0070C0"/>
                  </a:solidFill>
                </a:rPr>
                <a:t> </a:t>
              </a:r>
              <a:r>
                <a:rPr lang="fr-FR" sz="1000" b="1" dirty="0" err="1">
                  <a:solidFill>
                    <a:srgbClr val="0070C0"/>
                  </a:solidFill>
                </a:rPr>
                <a:t>several</a:t>
              </a:r>
              <a:r>
                <a:rPr lang="fr-FR" sz="1000" b="1" dirty="0">
                  <a:solidFill>
                    <a:srgbClr val="0070C0"/>
                  </a:solidFill>
                </a:rPr>
                <a:t> </a:t>
              </a:r>
              <a:r>
                <a:rPr lang="fr-FR" sz="1000" b="1" dirty="0" err="1">
                  <a:solidFill>
                    <a:srgbClr val="0070C0"/>
                  </a:solidFill>
                </a:rPr>
                <a:t>diseases</a:t>
              </a:r>
              <a:endParaRPr lang="fr-FR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019E2293-86C4-4D1C-BBAE-219E3DB19EA1}"/>
                </a:ext>
              </a:extLst>
            </p:cNvPr>
            <p:cNvSpPr txBox="1"/>
            <p:nvPr/>
          </p:nvSpPr>
          <p:spPr>
            <a:xfrm>
              <a:off x="5155268" y="5013143"/>
              <a:ext cx="1783868" cy="4337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>
                  <a:solidFill>
                    <a:srgbClr val="FF0000"/>
                  </a:solidFill>
                </a:rPr>
                <a:t>Integrated Surveillance FLU/SC2</a:t>
              </a:r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A94439D2-1992-45B4-A35F-9A8906D75A5A}"/>
              </a:ext>
            </a:extLst>
          </p:cNvPr>
          <p:cNvSpPr txBox="1"/>
          <p:nvPr/>
        </p:nvSpPr>
        <p:spPr>
          <a:xfrm>
            <a:off x="7763841" y="1866322"/>
            <a:ext cx="127265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>
                <a:solidFill>
                  <a:schemeClr val="bg2">
                    <a:lumMod val="25000"/>
                  </a:schemeClr>
                </a:solidFill>
              </a:rPr>
              <a:t>ILI extension</a:t>
            </a:r>
          </a:p>
          <a:p>
            <a:pPr algn="ctr"/>
            <a:r>
              <a:rPr lang="fr-FR" sz="1000" b="1" dirty="0">
                <a:solidFill>
                  <a:schemeClr val="bg2">
                    <a:lumMod val="25000"/>
                  </a:schemeClr>
                </a:solidFill>
              </a:rPr>
              <a:t>(+20 CSB_R)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9582B0E-2CC4-4704-A5E8-188A417C19A5}"/>
              </a:ext>
            </a:extLst>
          </p:cNvPr>
          <p:cNvSpPr txBox="1"/>
          <p:nvPr/>
        </p:nvSpPr>
        <p:spPr>
          <a:xfrm>
            <a:off x="2969313" y="4031694"/>
            <a:ext cx="1458673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err="1"/>
              <a:t>Implementation</a:t>
            </a:r>
            <a:r>
              <a:rPr lang="fr-FR" sz="1000" b="1" dirty="0"/>
              <a:t> of </a:t>
            </a:r>
            <a:r>
              <a:rPr lang="fr-FR" sz="1000" b="1" dirty="0" err="1"/>
              <a:t>Mortality</a:t>
            </a:r>
            <a:r>
              <a:rPr lang="fr-FR" sz="1000" b="1" dirty="0"/>
              <a:t> surveillance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FDF3467-B970-483C-9E7D-CA4EA6C53827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43867F89-92F0-417C-B0A3-0EADFA87700D}"/>
              </a:ext>
            </a:extLst>
          </p:cNvPr>
          <p:cNvSpPr txBox="1"/>
          <p:nvPr/>
        </p:nvSpPr>
        <p:spPr>
          <a:xfrm>
            <a:off x="6749933" y="4908971"/>
            <a:ext cx="1408178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err="1"/>
              <a:t>Mortality</a:t>
            </a:r>
            <a:r>
              <a:rPr lang="fr-FR" sz="1000" b="1" dirty="0"/>
              <a:t> site extension</a:t>
            </a:r>
          </a:p>
          <a:p>
            <a:pPr algn="ctr"/>
            <a:r>
              <a:rPr lang="fr-FR" sz="1000" b="1" dirty="0"/>
              <a:t>(6th District of Tana)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49E9AA6-7657-4EDC-B9CC-0F9D41C3C406}"/>
              </a:ext>
            </a:extLst>
          </p:cNvPr>
          <p:cNvSpPr txBox="1"/>
          <p:nvPr/>
        </p:nvSpPr>
        <p:spPr>
          <a:xfrm>
            <a:off x="432048" y="274402"/>
            <a:ext cx="7092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History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of the </a:t>
            </a: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Respiratory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Surveillance in Madagascar</a:t>
            </a:r>
            <a:endParaRPr lang="fr-FR" sz="24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AFB3CDC-B3BD-471E-8474-DAE233F6D7DA}"/>
              </a:ext>
            </a:extLst>
          </p:cNvPr>
          <p:cNvSpPr txBox="1"/>
          <p:nvPr/>
        </p:nvSpPr>
        <p:spPr>
          <a:xfrm>
            <a:off x="6710502" y="4473614"/>
            <a:ext cx="1408178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err="1">
                <a:solidFill>
                  <a:srgbClr val="FF0000"/>
                </a:solidFill>
              </a:rPr>
              <a:t>Implementation</a:t>
            </a:r>
            <a:r>
              <a:rPr lang="fr-FR" sz="1000" b="1" dirty="0">
                <a:solidFill>
                  <a:srgbClr val="FF0000"/>
                </a:solidFill>
              </a:rPr>
              <a:t> of </a:t>
            </a:r>
            <a:r>
              <a:rPr lang="fr-FR" sz="1000" b="1" dirty="0" err="1">
                <a:solidFill>
                  <a:srgbClr val="FF0000"/>
                </a:solidFill>
              </a:rPr>
              <a:t>Avian</a:t>
            </a:r>
            <a:r>
              <a:rPr lang="fr-FR" sz="1000" b="1" dirty="0">
                <a:solidFill>
                  <a:srgbClr val="FF0000"/>
                </a:solidFill>
              </a:rPr>
              <a:t> </a:t>
            </a:r>
            <a:r>
              <a:rPr lang="fr-FR" sz="1000" b="1" dirty="0" err="1">
                <a:solidFill>
                  <a:srgbClr val="FF0000"/>
                </a:solidFill>
              </a:rPr>
              <a:t>flu</a:t>
            </a:r>
            <a:r>
              <a:rPr lang="fr-FR" sz="1000" b="1" dirty="0">
                <a:solidFill>
                  <a:srgbClr val="FF0000"/>
                </a:solidFill>
              </a:rPr>
              <a:t> surveillance</a:t>
            </a:r>
          </a:p>
        </p:txBody>
      </p:sp>
      <p:sp>
        <p:nvSpPr>
          <p:cNvPr id="3" name="Parenthèse ouvrante 2">
            <a:extLst>
              <a:ext uri="{FF2B5EF4-FFF2-40B4-BE49-F238E27FC236}">
                <a16:creationId xmlns:a16="http://schemas.microsoft.com/office/drawing/2014/main" id="{F1F2E51E-696E-443F-B73F-865555793B1C}"/>
              </a:ext>
            </a:extLst>
          </p:cNvPr>
          <p:cNvSpPr/>
          <p:nvPr/>
        </p:nvSpPr>
        <p:spPr>
          <a:xfrm rot="16200000">
            <a:off x="4002842" y="3668972"/>
            <a:ext cx="45719" cy="293984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440763-C332-4BEC-A7C7-B26EC105E1C5}"/>
              </a:ext>
            </a:extLst>
          </p:cNvPr>
          <p:cNvSpPr txBox="1"/>
          <p:nvPr/>
        </p:nvSpPr>
        <p:spPr>
          <a:xfrm>
            <a:off x="2274596" y="5161756"/>
            <a:ext cx="3618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ym typeface="Wingdings" panose="05000000000000000000" pitchFamily="2" charset="2"/>
              </a:rPr>
              <a:t>11 ILI sites; 1 SARI site; </a:t>
            </a:r>
          </a:p>
          <a:p>
            <a:pPr algn="ctr"/>
            <a:r>
              <a:rPr lang="fr-FR" sz="1200" b="1" dirty="0">
                <a:sym typeface="Wingdings" panose="05000000000000000000" pitchFamily="2" charset="2"/>
              </a:rPr>
              <a:t>5 </a:t>
            </a:r>
            <a:r>
              <a:rPr lang="fr-FR" sz="1200" b="1" dirty="0" err="1">
                <a:sym typeface="Wingdings" panose="05000000000000000000" pitchFamily="2" charset="2"/>
              </a:rPr>
              <a:t>mortality</a:t>
            </a:r>
            <a:r>
              <a:rPr lang="fr-FR" sz="1200" b="1" dirty="0">
                <a:sym typeface="Wingdings" panose="05000000000000000000" pitchFamily="2" charset="2"/>
              </a:rPr>
              <a:t> sites</a:t>
            </a:r>
            <a:endParaRPr lang="fr-FR" sz="1200" b="1" dirty="0"/>
          </a:p>
        </p:txBody>
      </p:sp>
      <p:sp>
        <p:nvSpPr>
          <p:cNvPr id="37" name="Parenthèse ouvrante 36">
            <a:extLst>
              <a:ext uri="{FF2B5EF4-FFF2-40B4-BE49-F238E27FC236}">
                <a16:creationId xmlns:a16="http://schemas.microsoft.com/office/drawing/2014/main" id="{0A56B91F-3B47-4C9D-A860-4DC0E904691B}"/>
              </a:ext>
            </a:extLst>
          </p:cNvPr>
          <p:cNvSpPr/>
          <p:nvPr/>
        </p:nvSpPr>
        <p:spPr>
          <a:xfrm rot="5400000">
            <a:off x="6974631" y="105453"/>
            <a:ext cx="60372" cy="3139467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D10923-6215-4833-9160-FFE95FD28E31}"/>
              </a:ext>
            </a:extLst>
          </p:cNvPr>
          <p:cNvSpPr txBox="1"/>
          <p:nvPr/>
        </p:nvSpPr>
        <p:spPr>
          <a:xfrm>
            <a:off x="5713675" y="1129308"/>
            <a:ext cx="2490382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rgbClr val="FF0000"/>
                </a:solidFill>
              </a:rPr>
              <a:t>Site extension</a:t>
            </a:r>
          </a:p>
          <a:p>
            <a:pPr algn="ctr"/>
            <a:r>
              <a:rPr lang="fr-FR" sz="1200" b="1" dirty="0">
                <a:solidFill>
                  <a:srgbClr val="FF0000"/>
                </a:solidFill>
              </a:rPr>
              <a:t>(31 ILI , 5 SARI, 6 </a:t>
            </a:r>
            <a:r>
              <a:rPr lang="fr-FR" sz="1200" b="1" dirty="0" err="1">
                <a:solidFill>
                  <a:srgbClr val="FF0000"/>
                </a:solidFill>
              </a:rPr>
              <a:t>mortality</a:t>
            </a:r>
            <a:r>
              <a:rPr lang="fr-FR" sz="1200" b="1" dirty="0">
                <a:solidFill>
                  <a:srgbClr val="FF0000"/>
                </a:solidFill>
              </a:rPr>
              <a:t> sites)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209ADA21-E3A6-4302-AA90-1EC036AB420C}"/>
              </a:ext>
            </a:extLst>
          </p:cNvPr>
          <p:cNvCxnSpPr/>
          <p:nvPr/>
        </p:nvCxnSpPr>
        <p:spPr>
          <a:xfrm>
            <a:off x="599368" y="2317480"/>
            <a:ext cx="0" cy="5980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èche : chevron 63">
            <a:extLst>
              <a:ext uri="{FF2B5EF4-FFF2-40B4-BE49-F238E27FC236}">
                <a16:creationId xmlns:a16="http://schemas.microsoft.com/office/drawing/2014/main" id="{CB4025B2-34EE-426B-BEA6-F2C21695F61C}"/>
              </a:ext>
            </a:extLst>
          </p:cNvPr>
          <p:cNvSpPr/>
          <p:nvPr/>
        </p:nvSpPr>
        <p:spPr>
          <a:xfrm>
            <a:off x="155128" y="2977071"/>
            <a:ext cx="1165280" cy="484632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1978</a:t>
            </a:r>
          </a:p>
        </p:txBody>
      </p:sp>
      <p:sp>
        <p:nvSpPr>
          <p:cNvPr id="65" name="Flèche : chevron 64">
            <a:extLst>
              <a:ext uri="{FF2B5EF4-FFF2-40B4-BE49-F238E27FC236}">
                <a16:creationId xmlns:a16="http://schemas.microsoft.com/office/drawing/2014/main" id="{C2CE1BD9-696B-4D01-904F-0CFD29A4112F}"/>
              </a:ext>
            </a:extLst>
          </p:cNvPr>
          <p:cNvSpPr/>
          <p:nvPr/>
        </p:nvSpPr>
        <p:spPr>
          <a:xfrm>
            <a:off x="1109316" y="2973063"/>
            <a:ext cx="1165280" cy="484632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2007</a:t>
            </a:r>
          </a:p>
        </p:txBody>
      </p:sp>
      <p:sp>
        <p:nvSpPr>
          <p:cNvPr id="66" name="Flèche : chevron 65">
            <a:extLst>
              <a:ext uri="{FF2B5EF4-FFF2-40B4-BE49-F238E27FC236}">
                <a16:creationId xmlns:a16="http://schemas.microsoft.com/office/drawing/2014/main" id="{E22B0EA9-97C6-4ED8-BB17-6BB966722563}"/>
              </a:ext>
            </a:extLst>
          </p:cNvPr>
          <p:cNvSpPr/>
          <p:nvPr/>
        </p:nvSpPr>
        <p:spPr>
          <a:xfrm>
            <a:off x="2074285" y="2977008"/>
            <a:ext cx="1165280" cy="484632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68" name="Flèche : chevron 67">
            <a:extLst>
              <a:ext uri="{FF2B5EF4-FFF2-40B4-BE49-F238E27FC236}">
                <a16:creationId xmlns:a16="http://schemas.microsoft.com/office/drawing/2014/main" id="{6D862E94-BE3E-49DA-BE77-C99D0F1CAC6D}"/>
              </a:ext>
            </a:extLst>
          </p:cNvPr>
          <p:cNvSpPr/>
          <p:nvPr/>
        </p:nvSpPr>
        <p:spPr>
          <a:xfrm>
            <a:off x="3041728" y="2976053"/>
            <a:ext cx="1165280" cy="484632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69" name="Flèche : chevron 68">
            <a:extLst>
              <a:ext uri="{FF2B5EF4-FFF2-40B4-BE49-F238E27FC236}">
                <a16:creationId xmlns:a16="http://schemas.microsoft.com/office/drawing/2014/main" id="{8B8009C1-487F-4B1A-B826-1C9CABC6DFAE}"/>
              </a:ext>
            </a:extLst>
          </p:cNvPr>
          <p:cNvSpPr/>
          <p:nvPr/>
        </p:nvSpPr>
        <p:spPr>
          <a:xfrm>
            <a:off x="3995936" y="2979665"/>
            <a:ext cx="1165280" cy="484632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70" name="Flèche : chevron 69">
            <a:extLst>
              <a:ext uri="{FF2B5EF4-FFF2-40B4-BE49-F238E27FC236}">
                <a16:creationId xmlns:a16="http://schemas.microsoft.com/office/drawing/2014/main" id="{28F7EAE4-AF99-45C0-A6B2-A8808D14D38F}"/>
              </a:ext>
            </a:extLst>
          </p:cNvPr>
          <p:cNvSpPr/>
          <p:nvPr/>
        </p:nvSpPr>
        <p:spPr>
          <a:xfrm>
            <a:off x="4949368" y="2979038"/>
            <a:ext cx="1165280" cy="484632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71" name="Flèche : chevron 70">
            <a:extLst>
              <a:ext uri="{FF2B5EF4-FFF2-40B4-BE49-F238E27FC236}">
                <a16:creationId xmlns:a16="http://schemas.microsoft.com/office/drawing/2014/main" id="{FEC6C6FE-0BD7-4DA9-8318-C9DC2CDF6150}"/>
              </a:ext>
            </a:extLst>
          </p:cNvPr>
          <p:cNvSpPr/>
          <p:nvPr/>
        </p:nvSpPr>
        <p:spPr>
          <a:xfrm>
            <a:off x="5908712" y="2978719"/>
            <a:ext cx="1165280" cy="484632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72" name="Flèche : chevron 71">
            <a:extLst>
              <a:ext uri="{FF2B5EF4-FFF2-40B4-BE49-F238E27FC236}">
                <a16:creationId xmlns:a16="http://schemas.microsoft.com/office/drawing/2014/main" id="{548A6434-6C53-47A8-9A5E-D1C9A76AA9F6}"/>
              </a:ext>
            </a:extLst>
          </p:cNvPr>
          <p:cNvSpPr/>
          <p:nvPr/>
        </p:nvSpPr>
        <p:spPr>
          <a:xfrm>
            <a:off x="6861400" y="2980807"/>
            <a:ext cx="1165280" cy="484632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73" name="Flèche : chevron 72">
            <a:extLst>
              <a:ext uri="{FF2B5EF4-FFF2-40B4-BE49-F238E27FC236}">
                <a16:creationId xmlns:a16="http://schemas.microsoft.com/office/drawing/2014/main" id="{A9D93859-0527-4F55-B0B8-37FE15431AF3}"/>
              </a:ext>
            </a:extLst>
          </p:cNvPr>
          <p:cNvSpPr/>
          <p:nvPr/>
        </p:nvSpPr>
        <p:spPr>
          <a:xfrm>
            <a:off x="7819784" y="2978656"/>
            <a:ext cx="1165280" cy="484632"/>
          </a:xfrm>
          <a:prstGeom prst="chevro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2023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87EB1CE5-58DC-45B9-85A3-015120012099}"/>
              </a:ext>
            </a:extLst>
          </p:cNvPr>
          <p:cNvSpPr txBox="1"/>
          <p:nvPr/>
        </p:nvSpPr>
        <p:spPr>
          <a:xfrm>
            <a:off x="-44132" y="1848187"/>
            <a:ext cx="1710201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</a:rPr>
              <a:t>Recognition of the IPM lab as NIC by </a:t>
            </a:r>
            <a:r>
              <a:rPr lang="en-US" sz="1000" b="1" dirty="0" err="1">
                <a:solidFill>
                  <a:srgbClr val="FF0000"/>
                </a:solidFill>
              </a:rPr>
              <a:t>MoH</a:t>
            </a:r>
            <a:r>
              <a:rPr lang="en-US" sz="1000" b="1" dirty="0">
                <a:solidFill>
                  <a:srgbClr val="FF0000"/>
                </a:solidFill>
              </a:rPr>
              <a:t> and WHO</a:t>
            </a:r>
            <a:endParaRPr lang="fr-FR" sz="1000" b="1" dirty="0">
              <a:solidFill>
                <a:srgbClr val="FF0000"/>
              </a:solidFill>
            </a:endParaRPr>
          </a:p>
        </p:txBody>
      </p: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8D725FFC-17FE-4219-A1DC-325CD9F28F8C}"/>
              </a:ext>
            </a:extLst>
          </p:cNvPr>
          <p:cNvCxnSpPr/>
          <p:nvPr/>
        </p:nvCxnSpPr>
        <p:spPr>
          <a:xfrm>
            <a:off x="1666069" y="3489682"/>
            <a:ext cx="0" cy="5980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402DC001-9E79-41A2-8F5A-C5B25C49F4B5}"/>
              </a:ext>
            </a:extLst>
          </p:cNvPr>
          <p:cNvCxnSpPr/>
          <p:nvPr/>
        </p:nvCxnSpPr>
        <p:spPr>
          <a:xfrm>
            <a:off x="2555776" y="2353444"/>
            <a:ext cx="0" cy="5980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68CAAB66-FB2B-4499-BCA1-C43E62853556}"/>
              </a:ext>
            </a:extLst>
          </p:cNvPr>
          <p:cNvCxnSpPr/>
          <p:nvPr/>
        </p:nvCxnSpPr>
        <p:spPr>
          <a:xfrm>
            <a:off x="3563888" y="3493380"/>
            <a:ext cx="0" cy="5980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F78DA2AB-0B66-43DE-BFEA-D172EC85D02D}"/>
              </a:ext>
            </a:extLst>
          </p:cNvPr>
          <p:cNvCxnSpPr/>
          <p:nvPr/>
        </p:nvCxnSpPr>
        <p:spPr>
          <a:xfrm>
            <a:off x="4499992" y="2353444"/>
            <a:ext cx="0" cy="5980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AC9B5438-326E-4AEC-9451-A49963BB9CAB}"/>
              </a:ext>
            </a:extLst>
          </p:cNvPr>
          <p:cNvCxnSpPr/>
          <p:nvPr/>
        </p:nvCxnSpPr>
        <p:spPr>
          <a:xfrm>
            <a:off x="5508104" y="3494524"/>
            <a:ext cx="0" cy="5980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EB63A18E-CB3B-4BA7-AC10-F24A25664AFD}"/>
              </a:ext>
            </a:extLst>
          </p:cNvPr>
          <p:cNvCxnSpPr/>
          <p:nvPr/>
        </p:nvCxnSpPr>
        <p:spPr>
          <a:xfrm>
            <a:off x="6372200" y="2353444"/>
            <a:ext cx="0" cy="5980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3AA14727-DDFA-43C0-A322-6111E4FB8383}"/>
              </a:ext>
            </a:extLst>
          </p:cNvPr>
          <p:cNvCxnSpPr/>
          <p:nvPr/>
        </p:nvCxnSpPr>
        <p:spPr>
          <a:xfrm>
            <a:off x="8364040" y="2353444"/>
            <a:ext cx="0" cy="5980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769D4ADB-0D1F-48B2-B31B-02436984673B}"/>
              </a:ext>
            </a:extLst>
          </p:cNvPr>
          <p:cNvCxnSpPr/>
          <p:nvPr/>
        </p:nvCxnSpPr>
        <p:spPr>
          <a:xfrm>
            <a:off x="7452320" y="3485491"/>
            <a:ext cx="0" cy="59805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AC37E241-DD51-4CEF-B836-49F86D9E6960}"/>
              </a:ext>
            </a:extLst>
          </p:cNvPr>
          <p:cNvSpPr txBox="1"/>
          <p:nvPr/>
        </p:nvSpPr>
        <p:spPr>
          <a:xfrm>
            <a:off x="4724960" y="4247718"/>
            <a:ext cx="1597559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err="1">
                <a:solidFill>
                  <a:srgbClr val="FF0000"/>
                </a:solidFill>
              </a:rPr>
              <a:t>Implementation</a:t>
            </a:r>
            <a:r>
              <a:rPr lang="fr-FR" sz="1000" b="1" dirty="0">
                <a:solidFill>
                  <a:srgbClr val="FF0000"/>
                </a:solidFill>
              </a:rPr>
              <a:t> of RSV surveillance</a:t>
            </a:r>
            <a:endParaRPr lang="fr-FR" sz="1000" b="1" dirty="0">
              <a:solidFill>
                <a:srgbClr val="008000"/>
              </a:solidFill>
            </a:endParaRPr>
          </a:p>
        </p:txBody>
      </p:sp>
      <p:sp>
        <p:nvSpPr>
          <p:cNvPr id="7" name="Parenthèse fermante 6">
            <a:extLst>
              <a:ext uri="{FF2B5EF4-FFF2-40B4-BE49-F238E27FC236}">
                <a16:creationId xmlns:a16="http://schemas.microsoft.com/office/drawing/2014/main" id="{D4FE3136-84A8-460C-91CB-0BDCC9F72A99}"/>
              </a:ext>
            </a:extLst>
          </p:cNvPr>
          <p:cNvSpPr/>
          <p:nvPr/>
        </p:nvSpPr>
        <p:spPr>
          <a:xfrm rot="5400000">
            <a:off x="1261764" y="4139017"/>
            <a:ext cx="45719" cy="2015133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F1DE383B-4C05-4324-A675-19A1726C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1CFDF-7546-4119-8296-183FA3A19CF9}" type="slidenum">
              <a:rPr lang="fr-FR" smtClean="0">
                <a:solidFill>
                  <a:prstClr val="white"/>
                </a:solidFill>
              </a:rPr>
              <a:pPr/>
              <a:t>3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530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0B55175-0EC2-436F-8F97-140795DF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042926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>
                <a:solidFill>
                  <a:srgbClr val="1D1D1B"/>
                </a:solidFill>
                <a:latin typeface="Calibri"/>
              </a:rPr>
              <a:t>Sharing and </a:t>
            </a: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reporting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(National)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F9EA781-7085-46C3-BE56-D46571FE4501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3AAF434D-22FD-4FBD-9C53-297C062F51B1}"/>
              </a:ext>
            </a:extLst>
          </p:cNvPr>
          <p:cNvSpPr txBox="1"/>
          <p:nvPr/>
        </p:nvSpPr>
        <p:spPr>
          <a:xfrm>
            <a:off x="539552" y="1593004"/>
            <a:ext cx="2421328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err="1">
                <a:solidFill>
                  <a:schemeClr val="bg1"/>
                </a:solidFill>
              </a:rPr>
              <a:t>Individual</a:t>
            </a:r>
            <a:r>
              <a:rPr lang="fr-FR" sz="1600" b="1" dirty="0">
                <a:solidFill>
                  <a:schemeClr val="bg1"/>
                </a:solidFill>
              </a:rPr>
              <a:t> report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</a:rPr>
              <a:t>(for Sentinel sites)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1EEE55-00B9-4603-AC28-D0A20E8AE15E}"/>
              </a:ext>
            </a:extLst>
          </p:cNvPr>
          <p:cNvSpPr txBox="1"/>
          <p:nvPr/>
        </p:nvSpPr>
        <p:spPr>
          <a:xfrm>
            <a:off x="3347864" y="1601100"/>
            <a:ext cx="2691241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Weekly report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</a:rPr>
              <a:t>(for </a:t>
            </a:r>
            <a:r>
              <a:rPr lang="fr-FR" sz="1600" b="1" dirty="0" err="1">
                <a:solidFill>
                  <a:schemeClr val="bg1"/>
                </a:solidFill>
              </a:rPr>
              <a:t>MoH</a:t>
            </a:r>
            <a:r>
              <a:rPr lang="fr-FR" sz="16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5EC5C9D-FAEE-43EC-82CE-E1BD8A3D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50" y="2228653"/>
            <a:ext cx="2576248" cy="161201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CF70DA-0B47-47E7-B027-0B4C5A753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43" y="2251432"/>
            <a:ext cx="2510737" cy="152329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26FBE1C-6251-47DF-B88B-758AB09F4B75}"/>
              </a:ext>
            </a:extLst>
          </p:cNvPr>
          <p:cNvSpPr txBox="1"/>
          <p:nvPr/>
        </p:nvSpPr>
        <p:spPr>
          <a:xfrm>
            <a:off x="6318311" y="1594649"/>
            <a:ext cx="2691241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IDSR </a:t>
            </a:r>
            <a:r>
              <a:rPr lang="fr-FR" sz="1600" b="1" dirty="0" err="1">
                <a:solidFill>
                  <a:schemeClr val="bg1"/>
                </a:solidFill>
              </a:rPr>
              <a:t>Monthly</a:t>
            </a:r>
            <a:r>
              <a:rPr lang="fr-FR" sz="1600" b="1" dirty="0">
                <a:solidFill>
                  <a:schemeClr val="bg1"/>
                </a:solidFill>
              </a:rPr>
              <a:t> report 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</a:rPr>
              <a:t>(for </a:t>
            </a:r>
            <a:r>
              <a:rPr lang="fr-FR" sz="1600" b="1" dirty="0" err="1">
                <a:solidFill>
                  <a:schemeClr val="bg1"/>
                </a:solidFill>
              </a:rPr>
              <a:t>MoH</a:t>
            </a:r>
            <a:r>
              <a:rPr lang="fr-FR" sz="1600" b="1" dirty="0">
                <a:solidFill>
                  <a:schemeClr val="bg1"/>
                </a:solidFill>
              </a:rPr>
              <a:t> and local </a:t>
            </a:r>
            <a:r>
              <a:rPr lang="fr-FR" sz="1600" b="1" dirty="0" err="1">
                <a:solidFill>
                  <a:schemeClr val="bg1"/>
                </a:solidFill>
              </a:rPr>
              <a:t>partners</a:t>
            </a:r>
            <a:r>
              <a:rPr lang="fr-FR" sz="16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7037E27A-8BF2-407E-A7F4-FC4F5E169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80" y="2300602"/>
            <a:ext cx="2869820" cy="156501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2255A89-06C3-4903-B2A7-E6AF61B3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9719C6-976C-46C6-AF96-6F4B3089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3371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0B55175-0EC2-436F-8F97-140795DF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042926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>
                <a:solidFill>
                  <a:srgbClr val="1D1D1B"/>
                </a:solidFill>
                <a:latin typeface="Calibri"/>
              </a:rPr>
              <a:t>Sharing and </a:t>
            </a: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reporting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(International)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F9EA781-7085-46C3-BE56-D46571FE4501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C7CC2C1-616F-40D5-9418-1CC834AF1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18" y="985292"/>
            <a:ext cx="4239298" cy="169072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Weekly report of data to </a:t>
            </a:r>
            <a:r>
              <a:rPr lang="en-US" sz="1600" b="1" dirty="0" err="1"/>
              <a:t>RespiMart</a:t>
            </a:r>
            <a:endParaRPr lang="en-US" sz="1600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err="1">
                <a:sym typeface="Wingdings" panose="05000000000000000000" pitchFamily="2" charset="2"/>
              </a:rPr>
              <a:t>Flunet</a:t>
            </a:r>
            <a:r>
              <a:rPr lang="en-US" sz="1600" dirty="0">
                <a:sym typeface="Wingdings" panose="05000000000000000000" pitchFamily="2" charset="2"/>
              </a:rPr>
              <a:t> (lab data) by NIC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 err="1">
                <a:sym typeface="Wingdings" panose="05000000000000000000" pitchFamily="2" charset="2"/>
              </a:rPr>
              <a:t>FluID</a:t>
            </a:r>
            <a:r>
              <a:rPr lang="en-US" sz="1600" dirty="0">
                <a:sym typeface="Wingdings" panose="05000000000000000000" pitchFamily="2" charset="2"/>
              </a:rPr>
              <a:t> (Epi data) by </a:t>
            </a:r>
            <a:r>
              <a:rPr lang="en-US" sz="1600" dirty="0" err="1">
                <a:sym typeface="Wingdings" panose="05000000000000000000" pitchFamily="2" charset="2"/>
              </a:rPr>
              <a:t>MoH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sym typeface="Wingdings" panose="05000000000000000000" pitchFamily="2" charset="2"/>
              </a:rPr>
              <a:t>PISA by NIC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fr-FR" sz="1600" b="1" dirty="0"/>
              <a:t>Weekly report to GIHSN (Epi and </a:t>
            </a:r>
            <a:r>
              <a:rPr lang="fr-FR" sz="1600" b="1" dirty="0" err="1"/>
              <a:t>lab</a:t>
            </a:r>
            <a:r>
              <a:rPr lang="fr-FR" sz="1600" b="1" dirty="0"/>
              <a:t> data)</a:t>
            </a:r>
          </a:p>
          <a:p>
            <a:endParaRPr lang="fr-FR" sz="16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501D05C-B058-4216-BB38-38270DB8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81" y="3577580"/>
            <a:ext cx="1496025" cy="2016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74F5FB-3912-4B93-8461-AD8ADD0C446B}"/>
              </a:ext>
            </a:extLst>
          </p:cNvPr>
          <p:cNvSpPr/>
          <p:nvPr/>
        </p:nvSpPr>
        <p:spPr>
          <a:xfrm>
            <a:off x="4852381" y="1966109"/>
            <a:ext cx="41147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3366FF"/>
              </a:buClr>
              <a:buFont typeface="+mj-lt"/>
              <a:buAutoNum type="arabicPeriod" startAt="3"/>
            </a:pPr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specimens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WHO CC</a:t>
            </a:r>
          </a:p>
          <a:p>
            <a:pPr marL="742950" lvl="1" indent="-285750">
              <a:buClr>
                <a:srgbClr val="0080C9"/>
              </a:buClr>
              <a:buFont typeface="Courier New" panose="02070309020205020404" pitchFamily="49" charset="0"/>
              <a:buChar char="o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seasonal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shipments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year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Flu</a:t>
            </a: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Clr>
                <a:srgbClr val="0080C9"/>
              </a:buClr>
              <a:buFont typeface="Courier New" panose="02070309020205020404" pitchFamily="49" charset="0"/>
              <a:buChar char="o"/>
            </a:pP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RSV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samples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if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required</a:t>
            </a: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Clr>
                <a:srgbClr val="0080C9"/>
              </a:buClr>
              <a:buFont typeface="Courier New" panose="02070309020205020404" pitchFamily="49" charset="0"/>
              <a:buChar char="o"/>
            </a:pP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Shipment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avian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Flu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samples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if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required</a:t>
            </a: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B61F5F1-9D34-48BC-8E42-2625A9ACE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42" y="3577580"/>
            <a:ext cx="1557991" cy="2016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F414099-6B85-45C9-B4A7-ABF540318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F451AF-681D-49C4-BBA7-76F71924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31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FE1E19-04BB-424A-AABF-AD22729A8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08" r="50787" b="8001"/>
          <a:stretch/>
        </p:blipFill>
        <p:spPr>
          <a:xfrm>
            <a:off x="395536" y="2895854"/>
            <a:ext cx="3346367" cy="15546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E57EEC-D1C6-4855-B14C-318ACBE0FEB4}"/>
              </a:ext>
            </a:extLst>
          </p:cNvPr>
          <p:cNvSpPr/>
          <p:nvPr/>
        </p:nvSpPr>
        <p:spPr>
          <a:xfrm>
            <a:off x="1321297" y="4865013"/>
            <a:ext cx="4114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3366FF"/>
              </a:buClr>
              <a:buFont typeface="+mj-lt"/>
              <a:buAutoNum type="arabicPeriod" startAt="4"/>
            </a:pPr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Upload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genomic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sequences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GISAID</a:t>
            </a:r>
          </a:p>
          <a:p>
            <a:pPr marL="742950" lvl="1" indent="-285750" algn="just">
              <a:buClr>
                <a:srgbClr val="0080C9"/>
              </a:buClr>
              <a:buFont typeface="Courier New" panose="02070309020205020404" pitchFamily="49" charset="0"/>
              <a:buChar char="o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Influenza, RSV, SARS-CoV-2</a:t>
            </a:r>
          </a:p>
        </p:txBody>
      </p:sp>
    </p:spTree>
    <p:extLst>
      <p:ext uri="{BB962C8B-B14F-4D97-AF65-F5344CB8AC3E}">
        <p14:creationId xmlns:p14="http://schemas.microsoft.com/office/powerpoint/2010/main" val="4105817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F84712E1-5343-41A0-87C9-D59826D4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339070"/>
            <a:ext cx="7006009" cy="518430"/>
          </a:xfrm>
        </p:spPr>
        <p:txBody>
          <a:bodyPr>
            <a:noAutofit/>
          </a:bodyPr>
          <a:lstStyle/>
          <a:p>
            <a:pPr algn="ctr"/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3000" b="1" dirty="0">
                <a:solidFill>
                  <a:srgbClr val="1D1D1B"/>
                </a:solidFill>
                <a:latin typeface="Calibri"/>
              </a:rPr>
              <a:t>CHALLENGES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C053BAB-8428-4BF3-A33F-EE27643F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5C4355-BDE0-429A-AA93-2ED7C151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32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7D5441-0932-4C6A-801F-73B5CB63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495" y="1201316"/>
            <a:ext cx="272851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77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0B55175-0EC2-436F-8F97-140795DF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18" y="229335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>
                <a:solidFill>
                  <a:srgbClr val="1D1D1B"/>
                </a:solidFill>
                <a:latin typeface="Calibri"/>
              </a:rPr>
              <a:t>Challenges (1)</a:t>
            </a: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F9EA781-7085-46C3-BE56-D46571FE4501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95D642AF-56BD-482C-8456-2359AEC2AE10}"/>
              </a:ext>
            </a:extLst>
          </p:cNvPr>
          <p:cNvSpPr txBox="1"/>
          <p:nvPr/>
        </p:nvSpPr>
        <p:spPr>
          <a:xfrm>
            <a:off x="539552" y="985292"/>
            <a:ext cx="7776864" cy="481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80C9"/>
                </a:solidFill>
              </a:rPr>
              <a:t>Sites</a:t>
            </a:r>
          </a:p>
          <a:p>
            <a:endParaRPr lang="fr-FR" sz="2000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Work overload (need of dedicated staff for data)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Completeness of CRF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Delay in data entry in DHIS2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Frequent staff turnover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Lack of awareness of clinicians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Lack of motivation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Electricity and water supplies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8E335FA-3A7C-4273-B49D-20C65CA9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 dirty="0"/>
              <a:t>11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CAFF65-5920-4B5A-8C34-2C5A9DA9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021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0B55175-0EC2-436F-8F97-140795DF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18" y="229335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>
                <a:solidFill>
                  <a:srgbClr val="1D1D1B"/>
                </a:solidFill>
                <a:latin typeface="Calibri"/>
              </a:rPr>
              <a:t>Challenges (2)</a:t>
            </a: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F9EA781-7085-46C3-BE56-D46571FE4501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95D642AF-56BD-482C-8456-2359AEC2AE10}"/>
              </a:ext>
            </a:extLst>
          </p:cNvPr>
          <p:cNvSpPr txBox="1"/>
          <p:nvPr/>
        </p:nvSpPr>
        <p:spPr>
          <a:xfrm>
            <a:off x="539552" y="1162492"/>
            <a:ext cx="7776864" cy="250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0080C9"/>
                </a:solidFill>
              </a:rPr>
              <a:t>EPI and data management</a:t>
            </a:r>
          </a:p>
          <a:p>
            <a:endParaRPr lang="fr-FR" sz="2000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Ensure data quality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Difficulty to link Epi and Lab data (interoperability system)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Insufficient HR (only 3 people from EPI-RC)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Insufficient IT equipment for data management</a:t>
            </a:r>
            <a:endParaRPr lang="fr-FR" sz="200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8E335FA-3A7C-4273-B49D-20C65CA9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 dirty="0"/>
              <a:t>11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CAFF65-5920-4B5A-8C34-2C5A9DA9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9690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0B55175-0EC2-436F-8F97-140795DF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18" y="229335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>
                <a:solidFill>
                  <a:srgbClr val="1D1D1B"/>
                </a:solidFill>
                <a:latin typeface="Calibri"/>
              </a:rPr>
              <a:t>Challenges (3)</a:t>
            </a: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F9EA781-7085-46C3-BE56-D46571FE4501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95D642AF-56BD-482C-8456-2359AEC2AE10}"/>
              </a:ext>
            </a:extLst>
          </p:cNvPr>
          <p:cNvSpPr txBox="1"/>
          <p:nvPr/>
        </p:nvSpPr>
        <p:spPr>
          <a:xfrm>
            <a:off x="539552" y="1151164"/>
            <a:ext cx="77768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80C9"/>
                </a:solidFill>
              </a:rPr>
              <a:t>Lab</a:t>
            </a:r>
            <a:endParaRPr lang="fr-FR" sz="2000" dirty="0">
              <a:solidFill>
                <a:srgbClr val="0080C9"/>
              </a:solidFill>
            </a:endParaRPr>
          </a:p>
          <a:p>
            <a:endParaRPr lang="fr-FR" sz="2000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Delays in supplies, reagents and equipment procurement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Delays in reporting results (depending on priority disease and response)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Limited access to advanced diagnostic tools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Maintenance of equipment (need continuous funding)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Challenge of international shipment procedure </a:t>
            </a:r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A4BD8C6-7262-4B48-AFC5-63222572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 dirty="0"/>
              <a:t>11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6624596-E6D9-4228-B495-658CA229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523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0B55175-0EC2-436F-8F97-140795DF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18" y="229335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>
                <a:solidFill>
                  <a:srgbClr val="1D1D1B"/>
                </a:solidFill>
                <a:latin typeface="Calibri"/>
              </a:rPr>
              <a:t>Challenges (4)</a:t>
            </a: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F9EA781-7085-46C3-BE56-D46571FE4501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95D642AF-56BD-482C-8456-2359AEC2AE10}"/>
              </a:ext>
            </a:extLst>
          </p:cNvPr>
          <p:cNvSpPr txBox="1"/>
          <p:nvPr/>
        </p:nvSpPr>
        <p:spPr>
          <a:xfrm>
            <a:off x="539552" y="1151164"/>
            <a:ext cx="77768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80C9"/>
                </a:solidFill>
              </a:rPr>
              <a:t>Lab</a:t>
            </a:r>
            <a:r>
              <a:rPr lang="fr-FR" sz="2000" dirty="0">
                <a:solidFill>
                  <a:srgbClr val="0080C9"/>
                </a:solidFill>
              </a:rPr>
              <a:t> </a:t>
            </a:r>
            <a:r>
              <a:rPr lang="fr-FR" sz="2000" dirty="0" err="1">
                <a:solidFill>
                  <a:srgbClr val="0080C9"/>
                </a:solidFill>
              </a:rPr>
              <a:t>Sequencing</a:t>
            </a:r>
            <a:endParaRPr lang="fr-FR" sz="2000" dirty="0">
              <a:solidFill>
                <a:srgbClr val="0080C9"/>
              </a:solidFill>
            </a:endParaRPr>
          </a:p>
          <a:p>
            <a:endParaRPr lang="fr-FR" sz="2000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Infrastructure and equipment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Unstable power supplies; slow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connexion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(internet)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Outdating of equipment and reagents (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e.g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Illumina) – need to renew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Cost of reagents (</a:t>
            </a:r>
            <a:r>
              <a:rPr lang="en-US" sz="2000" dirty="0" err="1"/>
              <a:t>eg.</a:t>
            </a:r>
            <a:r>
              <a:rPr lang="en-US" sz="2000" dirty="0"/>
              <a:t> Illumina) 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Limited capacity on NGS sequencing (in terms of reagents)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Obtain sufficient materials for genetic sequencing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Limited qualified personnel </a:t>
            </a:r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A4BD8C6-7262-4B48-AFC5-63222572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 dirty="0"/>
              <a:t>11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6624596-E6D9-4228-B495-658CA229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6752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A0B55175-0EC2-436F-8F97-140795DF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18" y="229335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>
                <a:solidFill>
                  <a:srgbClr val="1D1D1B"/>
                </a:solidFill>
                <a:latin typeface="Calibri"/>
              </a:rPr>
              <a:t>Challenges (5)</a:t>
            </a: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F9EA781-7085-46C3-BE56-D46571FE4501}"/>
              </a:ext>
            </a:extLst>
          </p:cNvPr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95D642AF-56BD-482C-8456-2359AEC2AE10}"/>
              </a:ext>
            </a:extLst>
          </p:cNvPr>
          <p:cNvSpPr txBox="1"/>
          <p:nvPr/>
        </p:nvSpPr>
        <p:spPr>
          <a:xfrm>
            <a:off x="539552" y="1151164"/>
            <a:ext cx="77768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000" dirty="0" err="1">
                <a:solidFill>
                  <a:srgbClr val="0080C9"/>
                </a:solidFill>
              </a:rPr>
              <a:t>Other</a:t>
            </a:r>
            <a:r>
              <a:rPr lang="fr-FR" sz="2000" dirty="0">
                <a:solidFill>
                  <a:srgbClr val="0080C9"/>
                </a:solidFill>
              </a:rPr>
              <a:t> challenges</a:t>
            </a:r>
          </a:p>
          <a:p>
            <a:endParaRPr lang="fr-FR" sz="2000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Sustainability of fundings (Funding dependance from external partners/donors (ex. CDC </a:t>
            </a:r>
            <a:r>
              <a:rPr lang="en-US" sz="2000" dirty="0" err="1"/>
              <a:t>coag</a:t>
            </a:r>
            <a:r>
              <a:rPr lang="en-US" sz="2000" dirty="0"/>
              <a:t>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Limited support from government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Lack of fluid communication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Insufficient capacity buildings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Lack of routine refresh trainings</a:t>
            </a:r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A4BD8C6-7262-4B48-AFC5-63222572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 dirty="0"/>
              <a:t>11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6624596-E6D9-4228-B495-658CA229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633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61A5629-20C9-4A8E-AC71-DE6C100D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0375B06-9E87-455F-9EE3-243B76C2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38</a:t>
            </a:fld>
            <a:endParaRPr lang="fr-FR" dirty="0"/>
          </a:p>
        </p:txBody>
      </p:sp>
      <p:pic>
        <p:nvPicPr>
          <p:cNvPr id="5" name="Picture 2" descr="MITSIRY - Agence des États-Unis pour le Développement International (USAID)  - Miarakap">
            <a:extLst>
              <a:ext uri="{FF2B5EF4-FFF2-40B4-BE49-F238E27FC236}">
                <a16:creationId xmlns:a16="http://schemas.microsoft.com/office/drawing/2014/main" id="{1D606EC7-2ACC-4D29-AC8B-1D5B1EDB2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9" b="10431"/>
          <a:stretch/>
        </p:blipFill>
        <p:spPr bwMode="auto">
          <a:xfrm>
            <a:off x="6367581" y="612649"/>
            <a:ext cx="2142381" cy="62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entres pour le contrôle et la prévention des maladies — Wikipédia">
            <a:extLst>
              <a:ext uri="{FF2B5EF4-FFF2-40B4-BE49-F238E27FC236}">
                <a16:creationId xmlns:a16="http://schemas.microsoft.com/office/drawing/2014/main" id="{3CD61937-6250-4EC6-846B-6E45DCCB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8" y="507400"/>
            <a:ext cx="1029547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Ministère de la santé publique | Vahoaka malagasy salama">
            <a:extLst>
              <a:ext uri="{FF2B5EF4-FFF2-40B4-BE49-F238E27FC236}">
                <a16:creationId xmlns:a16="http://schemas.microsoft.com/office/drawing/2014/main" id="{FAEC0FEB-9363-4AC2-A479-161BA29A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948" y="3865612"/>
            <a:ext cx="1793508" cy="4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DD927D-897A-42FB-8CFA-73E3775D3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66239"/>
            <a:ext cx="982715" cy="10138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BE33E21-6B44-446B-A98A-00CD86DB6D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9" y="3577580"/>
            <a:ext cx="819004" cy="8190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69D33D-58B5-47E5-801E-B776D3F099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75" y="1868279"/>
            <a:ext cx="4450368" cy="30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7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632E21A-470A-4427-A87F-F6F155417723}"/>
              </a:ext>
            </a:extLst>
          </p:cNvPr>
          <p:cNvSpPr txBox="1"/>
          <p:nvPr/>
        </p:nvSpPr>
        <p:spPr>
          <a:xfrm>
            <a:off x="8388424" y="5017740"/>
            <a:ext cx="720080" cy="6378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1042926"/>
            <a:ext cx="7006009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Biological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Sentinel Surveillance System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DB690E5-FEE8-472E-B868-AD18A633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175" y="5493556"/>
            <a:ext cx="3617103" cy="304271"/>
          </a:xfrm>
        </p:spPr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D8810E-E7E5-4528-9381-1FE8F909C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4</a:t>
            </a:fld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271DD6D4-FA68-433C-AA4E-E3E85F66C034}"/>
              </a:ext>
            </a:extLst>
          </p:cNvPr>
          <p:cNvSpPr/>
          <p:nvPr/>
        </p:nvSpPr>
        <p:spPr>
          <a:xfrm>
            <a:off x="2461376" y="1436780"/>
            <a:ext cx="4199298" cy="17345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21BFC6-B536-4838-BAD3-72F243A6F816}"/>
              </a:ext>
            </a:extLst>
          </p:cNvPr>
          <p:cNvSpPr txBox="1"/>
          <p:nvPr/>
        </p:nvSpPr>
        <p:spPr>
          <a:xfrm>
            <a:off x="2411760" y="1633364"/>
            <a:ext cx="38960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lead and manage the surveillance system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Develop actions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reorient public health policies if needed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organize meeting, site visit, new implementation, </a:t>
            </a:r>
            <a:r>
              <a:rPr lang="en-US" sz="1400" dirty="0" err="1"/>
              <a:t>etc</a:t>
            </a:r>
            <a:r>
              <a:rPr lang="en-US" sz="1400" dirty="0"/>
              <a:t>…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disseminate newsletter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400" dirty="0"/>
          </a:p>
          <a:p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D37D1AA-CC78-499D-9E42-946850BEC68F}"/>
              </a:ext>
            </a:extLst>
          </p:cNvPr>
          <p:cNvSpPr txBox="1"/>
          <p:nvPr/>
        </p:nvSpPr>
        <p:spPr>
          <a:xfrm>
            <a:off x="5626941" y="4337967"/>
            <a:ext cx="31500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Lab testing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Data management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develop and share : study protocol, questionnaire, SOP, reports, results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participate in site visit, outbreak investigation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/>
          </a:p>
          <a:p>
            <a:endParaRPr lang="fr-FR" sz="14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97DDE1B-839E-43F6-AEDB-8120C6EC4C02}"/>
              </a:ext>
            </a:extLst>
          </p:cNvPr>
          <p:cNvSpPr/>
          <p:nvPr/>
        </p:nvSpPr>
        <p:spPr>
          <a:xfrm>
            <a:off x="107504" y="4154944"/>
            <a:ext cx="3960440" cy="1445744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6E015CA-624A-4193-81A8-DAAEB65311B8}"/>
              </a:ext>
            </a:extLst>
          </p:cNvPr>
          <p:cNvSpPr txBox="1"/>
          <p:nvPr/>
        </p:nvSpPr>
        <p:spPr>
          <a:xfrm>
            <a:off x="644672" y="4386153"/>
            <a:ext cx="31500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collect clinical data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report/notify case by “e-IDSR”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collect biological sample related to the cases</a:t>
            </a:r>
          </a:p>
          <a:p>
            <a:endParaRPr lang="fr-FR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2B02B3-5AF1-4AC0-A509-8E38EBB5BE18}"/>
              </a:ext>
            </a:extLst>
          </p:cNvPr>
          <p:cNvSpPr txBox="1"/>
          <p:nvPr/>
        </p:nvSpPr>
        <p:spPr>
          <a:xfrm>
            <a:off x="3275856" y="989484"/>
            <a:ext cx="273630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MoPH</a:t>
            </a:r>
            <a:r>
              <a:rPr lang="fr-FR" b="1" dirty="0"/>
              <a:t> (+Min. </a:t>
            </a:r>
            <a:r>
              <a:rPr lang="fr-FR" b="1" dirty="0" err="1"/>
              <a:t>Livestock</a:t>
            </a:r>
            <a:r>
              <a:rPr lang="fr-FR" b="1" dirty="0"/>
              <a:t>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495DEA7-6AB6-45CC-835C-C4DBEC75307C}"/>
              </a:ext>
            </a:extLst>
          </p:cNvPr>
          <p:cNvSpPr txBox="1"/>
          <p:nvPr/>
        </p:nvSpPr>
        <p:spPr>
          <a:xfrm>
            <a:off x="1075163" y="3454828"/>
            <a:ext cx="138621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  CSB_R</a:t>
            </a:r>
          </a:p>
          <a:p>
            <a:pPr algn="ctr"/>
            <a:r>
              <a:rPr lang="fr-FR" b="1" dirty="0"/>
              <a:t>Hospital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3DB422-77A7-42D3-9715-F2258252C645}"/>
              </a:ext>
            </a:extLst>
          </p:cNvPr>
          <p:cNvSpPr txBox="1"/>
          <p:nvPr/>
        </p:nvSpPr>
        <p:spPr>
          <a:xfrm>
            <a:off x="6660674" y="3217540"/>
            <a:ext cx="1079678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IPM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b="1" dirty="0"/>
              <a:t>NIC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b="1" dirty="0"/>
              <a:t>EPI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94CAEBF-540F-4010-AF0D-EB0FE3CE1DB0}"/>
              </a:ext>
            </a:extLst>
          </p:cNvPr>
          <p:cNvSpPr/>
          <p:nvPr/>
        </p:nvSpPr>
        <p:spPr>
          <a:xfrm>
            <a:off x="5132298" y="4196922"/>
            <a:ext cx="3960440" cy="16001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ouble flèche horizontale 30">
            <a:extLst>
              <a:ext uri="{FF2B5EF4-FFF2-40B4-BE49-F238E27FC236}">
                <a16:creationId xmlns:a16="http://schemas.microsoft.com/office/drawing/2014/main" id="{0F85D863-C201-49A8-9860-9501A7EF1148}"/>
              </a:ext>
            </a:extLst>
          </p:cNvPr>
          <p:cNvSpPr/>
          <p:nvPr/>
        </p:nvSpPr>
        <p:spPr>
          <a:xfrm>
            <a:off x="4065158" y="4846489"/>
            <a:ext cx="1074179" cy="186458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ouble flèche horizontale 31">
            <a:extLst>
              <a:ext uri="{FF2B5EF4-FFF2-40B4-BE49-F238E27FC236}">
                <a16:creationId xmlns:a16="http://schemas.microsoft.com/office/drawing/2014/main" id="{99AEB726-A409-4E69-B464-11EA599EB548}"/>
              </a:ext>
            </a:extLst>
          </p:cNvPr>
          <p:cNvSpPr/>
          <p:nvPr/>
        </p:nvSpPr>
        <p:spPr>
          <a:xfrm rot="19796723">
            <a:off x="2499009" y="3601170"/>
            <a:ext cx="1669120" cy="221396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ouble flèche horizontale 32">
            <a:extLst>
              <a:ext uri="{FF2B5EF4-FFF2-40B4-BE49-F238E27FC236}">
                <a16:creationId xmlns:a16="http://schemas.microsoft.com/office/drawing/2014/main" id="{6F0085AB-F53D-4F19-835F-3846FC64059A}"/>
              </a:ext>
            </a:extLst>
          </p:cNvPr>
          <p:cNvSpPr/>
          <p:nvPr/>
        </p:nvSpPr>
        <p:spPr>
          <a:xfrm rot="2107193">
            <a:off x="4860986" y="3638231"/>
            <a:ext cx="1612455" cy="189854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93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985292"/>
            <a:ext cx="8136904" cy="518430"/>
          </a:xfrm>
        </p:spPr>
        <p:txBody>
          <a:bodyPr>
            <a:noAutofit/>
          </a:bodyPr>
          <a:lstStyle/>
          <a:p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r>
              <a:rPr lang="fr-FR" sz="2400" b="1" dirty="0" err="1">
                <a:solidFill>
                  <a:srgbClr val="1D1D1B"/>
                </a:solidFill>
                <a:latin typeface="Calibri"/>
              </a:rPr>
              <a:t>Biological</a:t>
            </a:r>
            <a:r>
              <a:rPr lang="fr-FR" sz="2400" b="1" dirty="0">
                <a:solidFill>
                  <a:srgbClr val="1D1D1B"/>
                </a:solidFill>
                <a:latin typeface="Calibri"/>
              </a:rPr>
              <a:t> Sentinel Surveillance System</a:t>
            </a:r>
            <a:br>
              <a:rPr lang="fr-FR" sz="3000" b="1" dirty="0">
                <a:solidFill>
                  <a:srgbClr val="1D1D1B"/>
                </a:solidFill>
                <a:latin typeface="Calibri"/>
              </a:rPr>
            </a:br>
            <a:br>
              <a:rPr lang="fr-FR" sz="3000" b="1" dirty="0">
                <a:solidFill>
                  <a:schemeClr val="tx1"/>
                </a:solidFill>
                <a:latin typeface="Calibri"/>
              </a:rPr>
            </a:br>
            <a:endParaRPr lang="fr-FR" sz="3000" b="1" dirty="0">
              <a:solidFill>
                <a:schemeClr val="tx1"/>
              </a:solidFill>
              <a:latin typeface="Calibri"/>
            </a:endParaRPr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539552" y="757265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A99806C2-7B67-4212-B0F3-00CB53F71A04}"/>
              </a:ext>
            </a:extLst>
          </p:cNvPr>
          <p:cNvSpPr txBox="1"/>
          <p:nvPr/>
        </p:nvSpPr>
        <p:spPr>
          <a:xfrm>
            <a:off x="968728" y="4920771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Geographical location of the Biological Sentinel Surveillance sites, Madagascar, 2025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9119539-6E1E-405E-BC52-BC84CD63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73E990-6C60-47D7-B04F-20D59B0C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5</a:t>
            </a:fld>
            <a:endParaRPr lang="fr-FR" dirty="0"/>
          </a:p>
        </p:txBody>
      </p:sp>
      <p:pic>
        <p:nvPicPr>
          <p:cNvPr id="8" name="Picture 2" descr="D:\Laurence\Laurence_2024\Bruno\CSB_R_maj220724_EN.png">
            <a:extLst>
              <a:ext uri="{FF2B5EF4-FFF2-40B4-BE49-F238E27FC236}">
                <a16:creationId xmlns:a16="http://schemas.microsoft.com/office/drawing/2014/main" id="{A6CEC04A-9E1E-4130-AFC1-3A2A7DC96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13284"/>
            <a:ext cx="2833462" cy="400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EB44C17F-8CBB-49CB-A1C4-75888DCB0CC7}"/>
              </a:ext>
            </a:extLst>
          </p:cNvPr>
          <p:cNvSpPr/>
          <p:nvPr/>
        </p:nvSpPr>
        <p:spPr>
          <a:xfrm>
            <a:off x="4932040" y="2634945"/>
            <a:ext cx="648072" cy="1440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G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4A71D72-90ED-4DEF-B484-705642D9F036}"/>
              </a:ext>
            </a:extLst>
          </p:cNvPr>
          <p:cNvSpPr/>
          <p:nvPr/>
        </p:nvSpPr>
        <p:spPr>
          <a:xfrm>
            <a:off x="3874875" y="2947507"/>
            <a:ext cx="648072" cy="1440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G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24E16F1-4812-4C50-92C9-3B52F181801F}"/>
              </a:ext>
            </a:extLst>
          </p:cNvPr>
          <p:cNvSpPr/>
          <p:nvPr/>
        </p:nvSpPr>
        <p:spPr>
          <a:xfrm>
            <a:off x="3957060" y="3520292"/>
            <a:ext cx="648072" cy="1440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G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E93B06-3715-49BB-B3C6-E5435B43B612}"/>
              </a:ext>
            </a:extLst>
          </p:cNvPr>
          <p:cNvSpPr txBox="1"/>
          <p:nvPr/>
        </p:nvSpPr>
        <p:spPr>
          <a:xfrm>
            <a:off x="6084168" y="1984124"/>
            <a:ext cx="192936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3366FF"/>
                </a:solidFill>
              </a:rPr>
              <a:t>Respiratory</a:t>
            </a:r>
            <a:r>
              <a:rPr lang="fr-FR" dirty="0">
                <a:solidFill>
                  <a:srgbClr val="3366FF"/>
                </a:solidFill>
              </a:rPr>
              <a:t> surveillance: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3366FF"/>
                </a:solidFill>
              </a:rPr>
              <a:t>31 ILI sites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fr-FR" dirty="0">
                <a:solidFill>
                  <a:srgbClr val="3366FF"/>
                </a:solidFill>
              </a:rPr>
              <a:t>5 SARI sites</a:t>
            </a:r>
            <a:endParaRPr lang="fr-MG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8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A131AC65-AC3A-4A4D-81D1-FA3E51BB130A}"/>
              </a:ext>
            </a:extLst>
          </p:cNvPr>
          <p:cNvSpPr/>
          <p:nvPr/>
        </p:nvSpPr>
        <p:spPr>
          <a:xfrm>
            <a:off x="3199576" y="975128"/>
            <a:ext cx="2403708" cy="20433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Respiratory</a:t>
            </a:r>
            <a:endParaRPr lang="fr-FR" dirty="0"/>
          </a:p>
          <a:p>
            <a:pPr algn="ctr"/>
            <a:r>
              <a:rPr lang="fr-FR" dirty="0"/>
              <a:t>Sentinel Surveillance System</a:t>
            </a:r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72AAEB41-1A2E-4A09-9849-42B933832E65}"/>
              </a:ext>
            </a:extLst>
          </p:cNvPr>
          <p:cNvSpPr/>
          <p:nvPr/>
        </p:nvSpPr>
        <p:spPr>
          <a:xfrm rot="15046209">
            <a:off x="5708065" y="290438"/>
            <a:ext cx="324000" cy="137972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bas 36">
            <a:extLst>
              <a:ext uri="{FF2B5EF4-FFF2-40B4-BE49-F238E27FC236}">
                <a16:creationId xmlns:a16="http://schemas.microsoft.com/office/drawing/2014/main" id="{1B1537FD-3D99-4064-B65D-A69739C06EB2}"/>
              </a:ext>
            </a:extLst>
          </p:cNvPr>
          <p:cNvSpPr/>
          <p:nvPr/>
        </p:nvSpPr>
        <p:spPr>
          <a:xfrm rot="18471707">
            <a:off x="5424156" y="2616179"/>
            <a:ext cx="324000" cy="1414392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3F0064F8-192F-40F7-9C18-A1DA1535EF1B}"/>
              </a:ext>
            </a:extLst>
          </p:cNvPr>
          <p:cNvSpPr/>
          <p:nvPr/>
        </p:nvSpPr>
        <p:spPr>
          <a:xfrm rot="6698132">
            <a:off x="2789115" y="310166"/>
            <a:ext cx="324000" cy="132869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lèche : bas 38">
            <a:extLst>
              <a:ext uri="{FF2B5EF4-FFF2-40B4-BE49-F238E27FC236}">
                <a16:creationId xmlns:a16="http://schemas.microsoft.com/office/drawing/2014/main" id="{AB5D9D53-1B8F-4F1D-A597-DDBA3023C2C2}"/>
              </a:ext>
            </a:extLst>
          </p:cNvPr>
          <p:cNvSpPr/>
          <p:nvPr/>
        </p:nvSpPr>
        <p:spPr>
          <a:xfrm rot="3421619">
            <a:off x="2796972" y="2457460"/>
            <a:ext cx="324000" cy="1403919"/>
          </a:xfrm>
          <a:prstGeom prst="downArrow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C10CB94-352A-4B0A-A788-5C09C9B8DDF1}"/>
              </a:ext>
            </a:extLst>
          </p:cNvPr>
          <p:cNvSpPr/>
          <p:nvPr/>
        </p:nvSpPr>
        <p:spPr>
          <a:xfrm>
            <a:off x="596967" y="95795"/>
            <a:ext cx="1848559" cy="7703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ILI Surveillance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DCB6949-DB3D-4E57-BC3B-209EDB24BC53}"/>
              </a:ext>
            </a:extLst>
          </p:cNvPr>
          <p:cNvSpPr/>
          <p:nvPr/>
        </p:nvSpPr>
        <p:spPr>
          <a:xfrm>
            <a:off x="6424605" y="136435"/>
            <a:ext cx="1848559" cy="7703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SARI/RSV Surveillance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E704CF0-769A-41D4-A879-8266706E45AC}"/>
              </a:ext>
            </a:extLst>
          </p:cNvPr>
          <p:cNvSpPr/>
          <p:nvPr/>
        </p:nvSpPr>
        <p:spPr>
          <a:xfrm>
            <a:off x="539552" y="3314949"/>
            <a:ext cx="1848559" cy="770384"/>
          </a:xfrm>
          <a:prstGeom prst="ellipse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Mortality</a:t>
            </a:r>
            <a:r>
              <a:rPr lang="fr-FR" dirty="0"/>
              <a:t> Surveillance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A0811152-7D10-4103-AB9D-E80A4E76E9BB}"/>
              </a:ext>
            </a:extLst>
          </p:cNvPr>
          <p:cNvSpPr/>
          <p:nvPr/>
        </p:nvSpPr>
        <p:spPr>
          <a:xfrm>
            <a:off x="6173928" y="3432173"/>
            <a:ext cx="1848559" cy="77038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Animal Surveillance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C09E547-D72C-4E4D-B144-A94B10667E03}"/>
              </a:ext>
            </a:extLst>
          </p:cNvPr>
          <p:cNvSpPr txBox="1"/>
          <p:nvPr/>
        </p:nvSpPr>
        <p:spPr>
          <a:xfrm>
            <a:off x="1444881" y="1044991"/>
            <a:ext cx="1106623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/>
              <a:t>Viro</a:t>
            </a:r>
            <a:r>
              <a:rPr lang="fr-FR" sz="1400" b="1" dirty="0"/>
              <a:t> </a:t>
            </a:r>
            <a:r>
              <a:rPr lang="fr-FR" sz="1400" b="1" dirty="0" err="1"/>
              <a:t>Surv</a:t>
            </a:r>
            <a:r>
              <a:rPr lang="fr-FR" sz="1400" b="1" dirty="0"/>
              <a:t> </a:t>
            </a:r>
          </a:p>
          <a:p>
            <a:pPr algn="ctr"/>
            <a:r>
              <a:rPr lang="fr-FR" sz="1400" b="1" dirty="0"/>
              <a:t>(31 HCC_R)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49F0F2D-31C7-4560-8382-5A306FD66DF9}"/>
              </a:ext>
            </a:extLst>
          </p:cNvPr>
          <p:cNvSpPr txBox="1"/>
          <p:nvPr/>
        </p:nvSpPr>
        <p:spPr>
          <a:xfrm>
            <a:off x="319256" y="1044103"/>
            <a:ext cx="980439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Epi </a:t>
            </a:r>
            <a:r>
              <a:rPr lang="fr-FR" sz="1400" b="1" dirty="0" err="1"/>
              <a:t>Surv</a:t>
            </a:r>
            <a:r>
              <a:rPr lang="fr-FR" sz="1400" b="1" dirty="0"/>
              <a:t> </a:t>
            </a:r>
          </a:p>
          <a:p>
            <a:pPr algn="ctr"/>
            <a:r>
              <a:rPr lang="fr-FR" sz="1400" b="1" dirty="0"/>
              <a:t>(all HCC)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AD3A37-8D58-46EF-B260-1A4A94DC7838}"/>
              </a:ext>
            </a:extLst>
          </p:cNvPr>
          <p:cNvCxnSpPr>
            <a:cxnSpLocks/>
          </p:cNvCxnSpPr>
          <p:nvPr/>
        </p:nvCxnSpPr>
        <p:spPr>
          <a:xfrm flipH="1">
            <a:off x="596968" y="847243"/>
            <a:ext cx="607043" cy="1968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73D46587-0F53-4D2C-85E9-459A2E8F4DA8}"/>
              </a:ext>
            </a:extLst>
          </p:cNvPr>
          <p:cNvCxnSpPr>
            <a:cxnSpLocks/>
          </p:cNvCxnSpPr>
          <p:nvPr/>
        </p:nvCxnSpPr>
        <p:spPr>
          <a:xfrm>
            <a:off x="1678731" y="861119"/>
            <a:ext cx="538071" cy="1779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910820B6-E5B3-4F5A-A950-47F72CAC594A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998193" y="1568211"/>
            <a:ext cx="0" cy="35915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87D8FFA-88E2-4DAD-9C05-BF70CD99ED73}"/>
              </a:ext>
            </a:extLst>
          </p:cNvPr>
          <p:cNvCxnSpPr>
            <a:cxnSpLocks/>
          </p:cNvCxnSpPr>
          <p:nvPr/>
        </p:nvCxnSpPr>
        <p:spPr>
          <a:xfrm>
            <a:off x="751304" y="1567323"/>
            <a:ext cx="0" cy="35915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45C320EF-848F-4524-8CC1-37E880A2BC0B}"/>
              </a:ext>
            </a:extLst>
          </p:cNvPr>
          <p:cNvSpPr txBox="1"/>
          <p:nvPr/>
        </p:nvSpPr>
        <p:spPr>
          <a:xfrm>
            <a:off x="305383" y="1896197"/>
            <a:ext cx="980439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/>
              <a:t>Collect</a:t>
            </a:r>
            <a:r>
              <a:rPr lang="fr-FR" sz="1400" b="1" dirty="0"/>
              <a:t> </a:t>
            </a:r>
            <a:r>
              <a:rPr lang="fr-FR" sz="1400" b="1" dirty="0" err="1"/>
              <a:t>epi</a:t>
            </a:r>
            <a:r>
              <a:rPr lang="fr-FR" sz="1400" b="1" dirty="0"/>
              <a:t> data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6776946-B5C6-48A3-B31E-FD7FE07FA389}"/>
              </a:ext>
            </a:extLst>
          </p:cNvPr>
          <p:cNvSpPr txBox="1"/>
          <p:nvPr/>
        </p:nvSpPr>
        <p:spPr>
          <a:xfrm>
            <a:off x="1331640" y="1897690"/>
            <a:ext cx="1310229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/>
              <a:t>Collect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0000"/>
                </a:solidFill>
              </a:rPr>
              <a:t>5</a:t>
            </a:r>
            <a:r>
              <a:rPr lang="fr-FR" sz="1400" b="1" dirty="0"/>
              <a:t> </a:t>
            </a:r>
            <a:r>
              <a:rPr lang="fr-FR" sz="1400" b="1" dirty="0" err="1"/>
              <a:t>specimen</a:t>
            </a:r>
            <a:r>
              <a:rPr lang="fr-FR" sz="1400" b="1" dirty="0"/>
              <a:t>/</a:t>
            </a:r>
            <a:r>
              <a:rPr lang="fr-FR" sz="1400" b="1" dirty="0" err="1"/>
              <a:t>wk</a:t>
            </a:r>
            <a:endParaRPr lang="fr-FR" sz="1400" b="1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690C667-7F9F-447C-B704-06F25F3E1F93}"/>
              </a:ext>
            </a:extLst>
          </p:cNvPr>
          <p:cNvSpPr txBox="1"/>
          <p:nvPr/>
        </p:nvSpPr>
        <p:spPr>
          <a:xfrm>
            <a:off x="900489" y="2731730"/>
            <a:ext cx="980439" cy="5232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Monitor </a:t>
            </a:r>
            <a:r>
              <a:rPr lang="fr-FR" sz="1400" b="1" dirty="0" err="1"/>
              <a:t>Flu</a:t>
            </a:r>
            <a:r>
              <a:rPr lang="fr-FR" sz="1400" b="1" dirty="0"/>
              <a:t>, SC2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623BE094-0E3E-4D64-96E3-954B466F8FDD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751304" y="2419417"/>
            <a:ext cx="639405" cy="31231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70C14460-4040-4809-84A5-8996AD76996F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 flipH="1">
            <a:off x="1390709" y="2420910"/>
            <a:ext cx="596046" cy="31082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44DC97C7-F8B9-4934-9681-84FC4099F448}"/>
              </a:ext>
            </a:extLst>
          </p:cNvPr>
          <p:cNvSpPr txBox="1"/>
          <p:nvPr/>
        </p:nvSpPr>
        <p:spPr>
          <a:xfrm>
            <a:off x="7493553" y="1102490"/>
            <a:ext cx="1106623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Viro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Surv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(5 </a:t>
            </a:r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hospitals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E8C06CF2-23EE-46D8-9F86-6951DB0B87A9}"/>
              </a:ext>
            </a:extLst>
          </p:cNvPr>
          <p:cNvSpPr txBox="1"/>
          <p:nvPr/>
        </p:nvSpPr>
        <p:spPr>
          <a:xfrm>
            <a:off x="6016566" y="1101602"/>
            <a:ext cx="1359474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Epi </a:t>
            </a:r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Surv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(all </a:t>
            </a:r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hosp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90189E91-18E9-48E9-89F6-0160BEF4206A}"/>
              </a:ext>
            </a:extLst>
          </p:cNvPr>
          <p:cNvCxnSpPr>
            <a:cxnSpLocks/>
          </p:cNvCxnSpPr>
          <p:nvPr/>
        </p:nvCxnSpPr>
        <p:spPr>
          <a:xfrm flipH="1">
            <a:off x="6501624" y="904742"/>
            <a:ext cx="607043" cy="19686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044733D-4DBB-4D2B-BE24-1A1C36CFCC48}"/>
              </a:ext>
            </a:extLst>
          </p:cNvPr>
          <p:cNvCxnSpPr>
            <a:cxnSpLocks/>
          </p:cNvCxnSpPr>
          <p:nvPr/>
        </p:nvCxnSpPr>
        <p:spPr>
          <a:xfrm>
            <a:off x="7583387" y="918618"/>
            <a:ext cx="538071" cy="17792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9DC0A0AB-B277-4445-BE82-811457084A0D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8046865" y="1625710"/>
            <a:ext cx="0" cy="3591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43D43074-2B45-4B57-B49A-5B9CE85277D8}"/>
              </a:ext>
            </a:extLst>
          </p:cNvPr>
          <p:cNvCxnSpPr>
            <a:cxnSpLocks/>
          </p:cNvCxnSpPr>
          <p:nvPr/>
        </p:nvCxnSpPr>
        <p:spPr>
          <a:xfrm>
            <a:off x="6655960" y="1624822"/>
            <a:ext cx="0" cy="3591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>
            <a:extLst>
              <a:ext uri="{FF2B5EF4-FFF2-40B4-BE49-F238E27FC236}">
                <a16:creationId xmlns:a16="http://schemas.microsoft.com/office/drawing/2014/main" id="{7CD0B456-280A-4CBC-847F-79D6915E653A}"/>
              </a:ext>
            </a:extLst>
          </p:cNvPr>
          <p:cNvSpPr txBox="1"/>
          <p:nvPr/>
        </p:nvSpPr>
        <p:spPr>
          <a:xfrm>
            <a:off x="6210039" y="1953696"/>
            <a:ext cx="980439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Collect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epi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 data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B5864EA4-8D4D-4239-AE55-E84BF08DEC41}"/>
              </a:ext>
            </a:extLst>
          </p:cNvPr>
          <p:cNvSpPr txBox="1"/>
          <p:nvPr/>
        </p:nvSpPr>
        <p:spPr>
          <a:xfrm>
            <a:off x="7376040" y="1955189"/>
            <a:ext cx="1359473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Collect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1400" b="1" dirty="0">
                <a:solidFill>
                  <a:srgbClr val="FF0000"/>
                </a:solidFill>
              </a:rPr>
              <a:t>all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specimen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wk</a:t>
            </a:r>
            <a:endParaRPr lang="fr-FR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8B6792C-E25F-4EF3-8748-EF12067782C2}"/>
              </a:ext>
            </a:extLst>
          </p:cNvPr>
          <p:cNvSpPr txBox="1"/>
          <p:nvPr/>
        </p:nvSpPr>
        <p:spPr>
          <a:xfrm>
            <a:off x="6511944" y="2789229"/>
            <a:ext cx="1731567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Monitor </a:t>
            </a:r>
            <a:r>
              <a:rPr lang="fr-FR" sz="1400" b="1" dirty="0" err="1">
                <a:solidFill>
                  <a:schemeClr val="accent1">
                    <a:lumMod val="75000"/>
                  </a:schemeClr>
                </a:solidFill>
              </a:rPr>
              <a:t>Flu</a:t>
            </a:r>
            <a:r>
              <a:rPr lang="fr-FR" sz="1400" b="1" dirty="0">
                <a:solidFill>
                  <a:schemeClr val="accent1">
                    <a:lumMod val="75000"/>
                  </a:schemeClr>
                </a:solidFill>
              </a:rPr>
              <a:t>, SC2, RSV, HRV, HMPV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D3950323-33A3-4BFA-A395-8A5B23C5E817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6362759" y="2476916"/>
            <a:ext cx="1014969" cy="31231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7CA6145D-1245-488C-AEC8-66B5BF9665F5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flipH="1">
            <a:off x="7377728" y="2478409"/>
            <a:ext cx="678049" cy="31082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C1D50732-C3BA-4ABB-95AA-546305F32CB8}"/>
              </a:ext>
            </a:extLst>
          </p:cNvPr>
          <p:cNvCxnSpPr>
            <a:cxnSpLocks/>
          </p:cNvCxnSpPr>
          <p:nvPr/>
        </p:nvCxnSpPr>
        <p:spPr>
          <a:xfrm>
            <a:off x="1491694" y="4073169"/>
            <a:ext cx="0" cy="359152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ZoneTexte 86">
            <a:extLst>
              <a:ext uri="{FF2B5EF4-FFF2-40B4-BE49-F238E27FC236}">
                <a16:creationId xmlns:a16="http://schemas.microsoft.com/office/drawing/2014/main" id="{75834BAB-354F-4D5D-8617-936BEAB48139}"/>
              </a:ext>
            </a:extLst>
          </p:cNvPr>
          <p:cNvSpPr txBox="1"/>
          <p:nvPr/>
        </p:nvSpPr>
        <p:spPr>
          <a:xfrm>
            <a:off x="676853" y="4402648"/>
            <a:ext cx="1533234" cy="307777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6 Districts of Tana</a:t>
            </a: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5579793E-531E-4DEC-BBC7-49839F58D3E6}"/>
              </a:ext>
            </a:extLst>
          </p:cNvPr>
          <p:cNvCxnSpPr>
            <a:cxnSpLocks/>
          </p:cNvCxnSpPr>
          <p:nvPr/>
        </p:nvCxnSpPr>
        <p:spPr>
          <a:xfrm>
            <a:off x="1483227" y="4716969"/>
            <a:ext cx="0" cy="359152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57897459-3141-4BB4-B662-2584D4404E92}"/>
              </a:ext>
            </a:extLst>
          </p:cNvPr>
          <p:cNvSpPr txBox="1"/>
          <p:nvPr/>
        </p:nvSpPr>
        <p:spPr>
          <a:xfrm>
            <a:off x="668386" y="5046448"/>
            <a:ext cx="1533234" cy="52322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Monitor </a:t>
            </a:r>
            <a:r>
              <a:rPr lang="fr-FR" sz="1400" b="1" dirty="0" err="1"/>
              <a:t>mortality</a:t>
            </a:r>
            <a:r>
              <a:rPr lang="fr-FR" sz="1400" b="1" dirty="0"/>
              <a:t> due to ARI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1678F61F-CE9D-4217-9BAF-860CAE5D430C}"/>
              </a:ext>
            </a:extLst>
          </p:cNvPr>
          <p:cNvCxnSpPr>
            <a:cxnSpLocks/>
          </p:cNvCxnSpPr>
          <p:nvPr/>
        </p:nvCxnSpPr>
        <p:spPr>
          <a:xfrm>
            <a:off x="7106566" y="4177780"/>
            <a:ext cx="0" cy="359152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EF58C9CE-73BE-4FB9-AEA2-DF9083D5A250}"/>
              </a:ext>
            </a:extLst>
          </p:cNvPr>
          <p:cNvSpPr txBox="1"/>
          <p:nvPr/>
        </p:nvSpPr>
        <p:spPr>
          <a:xfrm>
            <a:off x="6291725" y="4507259"/>
            <a:ext cx="1533234" cy="30777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3 </a:t>
            </a:r>
            <a:r>
              <a:rPr lang="fr-FR" sz="1400" b="1" dirty="0" err="1"/>
              <a:t>markets</a:t>
            </a:r>
            <a:r>
              <a:rPr lang="fr-FR" sz="1400" b="1" dirty="0"/>
              <a:t> </a:t>
            </a:r>
            <a:r>
              <a:rPr lang="fr-FR" sz="1400" b="1" dirty="0" err="1"/>
              <a:t>inTana</a:t>
            </a:r>
            <a:endParaRPr lang="fr-FR" sz="1400" b="1" dirty="0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5F536AF2-9596-42AA-B27A-2CBE6FD84C0E}"/>
              </a:ext>
            </a:extLst>
          </p:cNvPr>
          <p:cNvCxnSpPr>
            <a:cxnSpLocks/>
          </p:cNvCxnSpPr>
          <p:nvPr/>
        </p:nvCxnSpPr>
        <p:spPr>
          <a:xfrm>
            <a:off x="7106566" y="4821580"/>
            <a:ext cx="0" cy="359152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ZoneTexte 92">
            <a:extLst>
              <a:ext uri="{FF2B5EF4-FFF2-40B4-BE49-F238E27FC236}">
                <a16:creationId xmlns:a16="http://schemas.microsoft.com/office/drawing/2014/main" id="{8C0FDF94-7CE1-48D0-A412-4CAFB6A7CCCB}"/>
              </a:ext>
            </a:extLst>
          </p:cNvPr>
          <p:cNvSpPr txBox="1"/>
          <p:nvPr/>
        </p:nvSpPr>
        <p:spPr>
          <a:xfrm>
            <a:off x="6325593" y="5151059"/>
            <a:ext cx="1533234" cy="30777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Monitor </a:t>
            </a:r>
            <a:r>
              <a:rPr lang="fr-FR" sz="1400" b="1" dirty="0" err="1"/>
              <a:t>avian</a:t>
            </a:r>
            <a:r>
              <a:rPr lang="fr-FR" sz="1400" b="1" dirty="0"/>
              <a:t> </a:t>
            </a:r>
            <a:r>
              <a:rPr lang="fr-FR" sz="1400" b="1" dirty="0" err="1"/>
              <a:t>Flu</a:t>
            </a:r>
            <a:endParaRPr lang="fr-FR" sz="1400" b="1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BA52AA9-FDCD-4836-91F4-54966F64B08E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866260" y="4009628"/>
            <a:ext cx="701762" cy="507534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986967C-8641-4544-BDEF-6B4E0AA4A64E}"/>
              </a:ext>
            </a:extLst>
          </p:cNvPr>
          <p:cNvSpPr/>
          <p:nvPr/>
        </p:nvSpPr>
        <p:spPr>
          <a:xfrm>
            <a:off x="8388424" y="5094617"/>
            <a:ext cx="720080" cy="504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G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3EE71A5-3C54-46A9-BE60-A8553A5105C4}"/>
              </a:ext>
            </a:extLst>
          </p:cNvPr>
          <p:cNvSpPr txBox="1"/>
          <p:nvPr/>
        </p:nvSpPr>
        <p:spPr>
          <a:xfrm>
            <a:off x="7887540" y="4517162"/>
            <a:ext cx="1360963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/>
              <a:t>Wild </a:t>
            </a:r>
            <a:r>
              <a:rPr lang="fr-FR" sz="1200" b="1" dirty="0" err="1"/>
              <a:t>birds</a:t>
            </a:r>
            <a:r>
              <a:rPr lang="fr-FR" sz="1200" b="1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/>
              <a:t>Wild </a:t>
            </a:r>
            <a:r>
              <a:rPr lang="fr-FR" sz="1200" b="1" dirty="0" err="1"/>
              <a:t>lakes</a:t>
            </a:r>
            <a:r>
              <a:rPr lang="fr-FR" sz="1200" b="1" dirty="0"/>
              <a:t> water </a:t>
            </a:r>
          </a:p>
        </p:txBody>
      </p:sp>
    </p:spTree>
    <p:extLst>
      <p:ext uri="{BB962C8B-B14F-4D97-AF65-F5344CB8AC3E}">
        <p14:creationId xmlns:p14="http://schemas.microsoft.com/office/powerpoint/2010/main" val="213214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24289EF-C0A8-4305-AE2F-B46E8F0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38837"/>
            <a:ext cx="7543800" cy="746455"/>
          </a:xfrm>
        </p:spPr>
        <p:txBody>
          <a:bodyPr/>
          <a:lstStyle/>
          <a:p>
            <a:r>
              <a:rPr lang="fr-FR" sz="3600" b="1" dirty="0">
                <a:solidFill>
                  <a:srgbClr val="1D1D1B"/>
                </a:solidFill>
                <a:latin typeface="Calibri"/>
              </a:rPr>
              <a:t>NIC </a:t>
            </a:r>
            <a:r>
              <a:rPr lang="fr-FR" sz="3600" b="1" dirty="0" err="1">
                <a:solidFill>
                  <a:srgbClr val="1D1D1B"/>
                </a:solidFill>
                <a:latin typeface="Calibri"/>
              </a:rPr>
              <a:t>lab</a:t>
            </a:r>
            <a:r>
              <a:rPr lang="fr-FR" sz="3600" b="1" dirty="0">
                <a:solidFill>
                  <a:srgbClr val="1D1D1B"/>
                </a:solidFill>
                <a:latin typeface="Calibri"/>
              </a:rPr>
              <a:t> staff in 2025, 15 people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C7783AB5-E53F-49C6-9CEB-26FBE2B21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419442"/>
            <a:ext cx="7543800" cy="3352800"/>
          </a:xfrm>
        </p:spPr>
        <p:txBody>
          <a:bodyPr>
            <a:noAutofit/>
          </a:bodyPr>
          <a:lstStyle/>
          <a:p>
            <a:r>
              <a:rPr lang="fr-FR" sz="2000" dirty="0"/>
              <a:t>1 NIC </a:t>
            </a:r>
            <a:r>
              <a:rPr lang="fr-FR" sz="2000" dirty="0" err="1"/>
              <a:t>Director</a:t>
            </a:r>
            <a:r>
              <a:rPr lang="fr-FR" sz="2000" dirty="0"/>
              <a:t> </a:t>
            </a:r>
            <a:r>
              <a:rPr lang="fr-FR" sz="2000" dirty="0">
                <a:solidFill>
                  <a:schemeClr val="tx1"/>
                </a:solidFill>
              </a:rPr>
              <a:t>(</a:t>
            </a:r>
            <a:r>
              <a:rPr lang="fr-FR" sz="2000" dirty="0" err="1">
                <a:solidFill>
                  <a:schemeClr val="tx1"/>
                </a:solidFill>
              </a:rPr>
              <a:t>coming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soon</a:t>
            </a:r>
            <a:r>
              <a:rPr lang="fr-FR" sz="2000" dirty="0">
                <a:solidFill>
                  <a:schemeClr val="tx1"/>
                </a:solidFill>
              </a:rPr>
              <a:t>)</a:t>
            </a:r>
          </a:p>
          <a:p>
            <a:r>
              <a:rPr lang="fr-FR" sz="2000" dirty="0"/>
              <a:t>1 NIC </a:t>
            </a:r>
            <a:r>
              <a:rPr lang="fr-FR" sz="2000" dirty="0" err="1"/>
              <a:t>Deputy</a:t>
            </a:r>
            <a:r>
              <a:rPr lang="fr-FR" sz="2000" dirty="0"/>
              <a:t> </a:t>
            </a:r>
            <a:r>
              <a:rPr lang="fr-FR" sz="2000" dirty="0" err="1"/>
              <a:t>head</a:t>
            </a:r>
            <a:r>
              <a:rPr lang="fr-FR" sz="2000" dirty="0"/>
              <a:t>/</a:t>
            </a:r>
            <a:r>
              <a:rPr lang="fr-FR" sz="2000" dirty="0" err="1"/>
              <a:t>Technical</a:t>
            </a:r>
            <a:r>
              <a:rPr lang="fr-FR" sz="2000" dirty="0"/>
              <a:t> Leader</a:t>
            </a:r>
          </a:p>
          <a:p>
            <a:r>
              <a:rPr lang="fr-FR" sz="2000" dirty="0"/>
              <a:t>2 </a:t>
            </a:r>
            <a:r>
              <a:rPr lang="fr-FR" sz="2000" dirty="0" err="1"/>
              <a:t>Coordinators</a:t>
            </a:r>
            <a:r>
              <a:rPr lang="fr-FR" sz="2000" dirty="0"/>
              <a:t> (1 </a:t>
            </a:r>
            <a:r>
              <a:rPr lang="fr-FR" sz="2000" dirty="0" err="1"/>
              <a:t>medical</a:t>
            </a:r>
            <a:r>
              <a:rPr lang="fr-FR" sz="2000" dirty="0"/>
              <a:t> </a:t>
            </a:r>
            <a:r>
              <a:rPr lang="fr-FR" sz="2000" dirty="0" err="1"/>
              <a:t>doctor</a:t>
            </a:r>
            <a:r>
              <a:rPr lang="fr-FR" dirty="0"/>
              <a:t>, 1 </a:t>
            </a:r>
            <a:r>
              <a:rPr lang="fr-FR" dirty="0" err="1"/>
              <a:t>veterinarian</a:t>
            </a:r>
            <a:r>
              <a:rPr lang="fr-FR" sz="2000" dirty="0"/>
              <a:t> )</a:t>
            </a:r>
          </a:p>
          <a:p>
            <a:r>
              <a:rPr lang="fr-FR" sz="2000" dirty="0"/>
              <a:t>1 </a:t>
            </a:r>
            <a:r>
              <a:rPr lang="fr-FR" dirty="0"/>
              <a:t>Surveillance </a:t>
            </a:r>
            <a:r>
              <a:rPr lang="fr-FR" dirty="0" err="1"/>
              <a:t>Officer</a:t>
            </a:r>
            <a:r>
              <a:rPr lang="fr-FR" dirty="0"/>
              <a:t> (</a:t>
            </a:r>
            <a:r>
              <a:rPr lang="fr-FR" dirty="0" err="1"/>
              <a:t>medical</a:t>
            </a:r>
            <a:r>
              <a:rPr lang="fr-FR" dirty="0"/>
              <a:t> </a:t>
            </a:r>
            <a:r>
              <a:rPr lang="fr-FR" dirty="0" err="1"/>
              <a:t>doctor</a:t>
            </a:r>
            <a:r>
              <a:rPr lang="fr-FR" dirty="0"/>
              <a:t>)</a:t>
            </a:r>
          </a:p>
          <a:p>
            <a:r>
              <a:rPr lang="fr-FR" sz="2000" dirty="0"/>
              <a:t>2 Surveillance assistants</a:t>
            </a:r>
          </a:p>
          <a:p>
            <a:r>
              <a:rPr lang="fr-FR" sz="2000" dirty="0"/>
              <a:t>2 </a:t>
            </a:r>
            <a:r>
              <a:rPr lang="fr-FR" sz="2000" dirty="0" err="1"/>
              <a:t>Engineers</a:t>
            </a:r>
            <a:r>
              <a:rPr lang="fr-FR" sz="2000" dirty="0"/>
              <a:t> </a:t>
            </a:r>
          </a:p>
          <a:p>
            <a:r>
              <a:rPr lang="fr-FR" dirty="0"/>
              <a:t>5</a:t>
            </a:r>
            <a:r>
              <a:rPr lang="fr-FR" sz="2000" dirty="0"/>
              <a:t> </a:t>
            </a:r>
            <a:r>
              <a:rPr lang="fr-FR" sz="2000" dirty="0" err="1"/>
              <a:t>Laboratory</a:t>
            </a:r>
            <a:r>
              <a:rPr lang="fr-FR" sz="2000" dirty="0"/>
              <a:t> </a:t>
            </a:r>
            <a:r>
              <a:rPr lang="fr-FR" sz="2000" dirty="0" err="1"/>
              <a:t>technicians</a:t>
            </a:r>
            <a:endParaRPr lang="fr-FR" sz="2000" dirty="0"/>
          </a:p>
          <a:p>
            <a:r>
              <a:rPr lang="fr-FR" sz="2000" dirty="0"/>
              <a:t>1 </a:t>
            </a:r>
            <a:r>
              <a:rPr lang="fr-FR" dirty="0"/>
              <a:t>Sampler agent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03EA12D-D6B8-4244-A3F9-A47E9306B914}"/>
              </a:ext>
            </a:extLst>
          </p:cNvPr>
          <p:cNvCxnSpPr/>
          <p:nvPr/>
        </p:nvCxnSpPr>
        <p:spPr>
          <a:xfrm flipV="1">
            <a:off x="984019" y="913284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C42EC6C-A3B6-4A9C-AF3C-5B645152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BD5EAD-2AD6-4EE8-96EB-1D8614C2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7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3A61AB0-7B3D-4E49-9DE4-06B266854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28" y="1512242"/>
            <a:ext cx="2327364" cy="15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9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24289EF-C0A8-4305-AE2F-B46E8F0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38837"/>
            <a:ext cx="8213536" cy="746455"/>
          </a:xfrm>
        </p:spPr>
        <p:txBody>
          <a:bodyPr>
            <a:normAutofit fontScale="90000"/>
          </a:bodyPr>
          <a:lstStyle/>
          <a:p>
            <a:r>
              <a:rPr lang="fr-FR" sz="3600" b="1" dirty="0" err="1">
                <a:solidFill>
                  <a:srgbClr val="1D1D1B"/>
                </a:solidFill>
                <a:latin typeface="Calibri"/>
              </a:rPr>
              <a:t>Other</a:t>
            </a:r>
            <a:r>
              <a:rPr lang="fr-FR" sz="3600" b="1" dirty="0">
                <a:solidFill>
                  <a:srgbClr val="1D1D1B"/>
                </a:solidFill>
                <a:latin typeface="Calibri"/>
              </a:rPr>
              <a:t> staff </a:t>
            </a:r>
            <a:r>
              <a:rPr lang="fr-FR" sz="3600" b="1" dirty="0" err="1">
                <a:solidFill>
                  <a:srgbClr val="1D1D1B"/>
                </a:solidFill>
                <a:latin typeface="Calibri"/>
              </a:rPr>
              <a:t>involved</a:t>
            </a:r>
            <a:r>
              <a:rPr lang="fr-FR" sz="3600" b="1" dirty="0">
                <a:solidFill>
                  <a:srgbClr val="1D1D1B"/>
                </a:solidFill>
                <a:latin typeface="Calibri"/>
              </a:rPr>
              <a:t> in NIC </a:t>
            </a:r>
            <a:r>
              <a:rPr lang="fr-FR" sz="3600" b="1" dirty="0" err="1">
                <a:solidFill>
                  <a:srgbClr val="1D1D1B"/>
                </a:solidFill>
                <a:latin typeface="Calibri"/>
              </a:rPr>
              <a:t>activities</a:t>
            </a:r>
            <a:r>
              <a:rPr lang="fr-FR" sz="3600" b="1" dirty="0">
                <a:solidFill>
                  <a:srgbClr val="1D1D1B"/>
                </a:solidFill>
                <a:latin typeface="Calibri"/>
              </a:rPr>
              <a:t>, 6 people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C7783AB5-E53F-49C6-9CEB-26FBE2B21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419442"/>
            <a:ext cx="7543800" cy="3352800"/>
          </a:xfrm>
        </p:spPr>
        <p:txBody>
          <a:bodyPr>
            <a:noAutofit/>
          </a:bodyPr>
          <a:lstStyle/>
          <a:p>
            <a:r>
              <a:rPr lang="fr-FR" dirty="0"/>
              <a:t>1 Project managers</a:t>
            </a:r>
          </a:p>
          <a:p>
            <a:r>
              <a:rPr lang="fr-FR" dirty="0"/>
              <a:t>2 Administrative assistant</a:t>
            </a:r>
          </a:p>
          <a:p>
            <a:r>
              <a:rPr lang="fr-FR" sz="2000" dirty="0"/>
              <a:t>1 </a:t>
            </a:r>
            <a:r>
              <a:rPr lang="fr-FR" dirty="0"/>
              <a:t>Data manager</a:t>
            </a:r>
            <a:endParaRPr lang="fr-FR" sz="2000" dirty="0"/>
          </a:p>
          <a:p>
            <a:r>
              <a:rPr lang="fr-FR" sz="2000" dirty="0"/>
              <a:t>2 </a:t>
            </a:r>
            <a:r>
              <a:rPr lang="fr-FR" sz="2000" dirty="0" err="1"/>
              <a:t>Lab</a:t>
            </a:r>
            <a:r>
              <a:rPr lang="fr-FR" sz="2000" dirty="0"/>
              <a:t> agents</a:t>
            </a:r>
          </a:p>
          <a:p>
            <a:endParaRPr lang="fr-FR" sz="2000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03EA12D-D6B8-4244-A3F9-A47E9306B914}"/>
              </a:ext>
            </a:extLst>
          </p:cNvPr>
          <p:cNvCxnSpPr/>
          <p:nvPr/>
        </p:nvCxnSpPr>
        <p:spPr>
          <a:xfrm flipV="1">
            <a:off x="984019" y="913284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15EAB53-9656-4303-8851-A1B28320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7302CC-D7A1-4226-B216-B007A04D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39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24289EF-C0A8-4305-AE2F-B46E8F0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38837"/>
            <a:ext cx="7543800" cy="746455"/>
          </a:xfrm>
        </p:spPr>
        <p:txBody>
          <a:bodyPr/>
          <a:lstStyle/>
          <a:p>
            <a:r>
              <a:rPr lang="fr-FR" sz="3600" b="1" dirty="0">
                <a:solidFill>
                  <a:srgbClr val="1D1D1B"/>
                </a:solidFill>
                <a:latin typeface="Calibri"/>
              </a:rPr>
              <a:t>Epi unit staff in 2025, 5 people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03EA12D-D6B8-4244-A3F9-A47E9306B914}"/>
              </a:ext>
            </a:extLst>
          </p:cNvPr>
          <p:cNvCxnSpPr/>
          <p:nvPr/>
        </p:nvCxnSpPr>
        <p:spPr>
          <a:xfrm flipV="1">
            <a:off x="984019" y="913284"/>
            <a:ext cx="3960440" cy="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554707D-901C-4726-AA9A-7FF68F9B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r>
              <a:rPr lang="fr-FR"/>
              <a:t>11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576A07-69EE-4E12-A664-FE65EA2C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C51CFDF-7546-4119-8296-183FA3A19CF9}" type="slidenum">
              <a:rPr lang="fr-FR" smtClean="0"/>
              <a:pPr defTabSz="457200"/>
              <a:t>9</a:t>
            </a:fld>
            <a:endParaRPr lang="fr-FR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C1881FCA-ECF9-4C3F-A5A8-CB0D61AB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419442"/>
            <a:ext cx="7543800" cy="3352800"/>
          </a:xfrm>
        </p:spPr>
        <p:txBody>
          <a:bodyPr>
            <a:noAutofit/>
          </a:bodyPr>
          <a:lstStyle/>
          <a:p>
            <a:r>
              <a:rPr lang="fr-FR" sz="2000" dirty="0"/>
              <a:t>1 </a:t>
            </a:r>
            <a:r>
              <a:rPr lang="fr-FR" dirty="0" err="1"/>
              <a:t>Biological</a:t>
            </a:r>
            <a:r>
              <a:rPr lang="fr-FR" dirty="0"/>
              <a:t> </a:t>
            </a:r>
            <a:r>
              <a:rPr lang="fr-FR" dirty="0" err="1"/>
              <a:t>Sentinel</a:t>
            </a:r>
            <a:r>
              <a:rPr lang="fr-FR" dirty="0"/>
              <a:t> Surveillance </a:t>
            </a:r>
            <a:r>
              <a:rPr lang="fr-FR" dirty="0" err="1"/>
              <a:t>Coordinator</a:t>
            </a:r>
            <a:r>
              <a:rPr lang="fr-FR" dirty="0"/>
              <a:t> (Public </a:t>
            </a:r>
            <a:r>
              <a:rPr lang="fr-FR" dirty="0" err="1"/>
              <a:t>health</a:t>
            </a:r>
            <a:r>
              <a:rPr lang="fr-FR" dirty="0"/>
              <a:t> </a:t>
            </a:r>
            <a:r>
              <a:rPr lang="fr-FR" dirty="0" err="1"/>
              <a:t>specialist</a:t>
            </a:r>
            <a:r>
              <a:rPr lang="fr-FR" dirty="0"/>
              <a:t>)</a:t>
            </a:r>
          </a:p>
          <a:p>
            <a:r>
              <a:rPr lang="fr-FR" dirty="0"/>
              <a:t>1 </a:t>
            </a:r>
            <a:r>
              <a:rPr lang="fr-FR" dirty="0" err="1"/>
              <a:t>Clinical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Technician</a:t>
            </a:r>
            <a:r>
              <a:rPr lang="fr-FR" dirty="0"/>
              <a:t> </a:t>
            </a:r>
            <a:r>
              <a:rPr lang="fr-FR" sz="2000" dirty="0"/>
              <a:t>(</a:t>
            </a:r>
            <a:r>
              <a:rPr lang="fr-FR" sz="2000" dirty="0" err="1"/>
              <a:t>Medical</a:t>
            </a:r>
            <a:r>
              <a:rPr lang="fr-FR" sz="2000" dirty="0"/>
              <a:t> </a:t>
            </a:r>
            <a:r>
              <a:rPr lang="fr-FR" sz="2000" dirty="0" err="1"/>
              <a:t>doctors</a:t>
            </a:r>
            <a:r>
              <a:rPr lang="fr-FR" sz="2000" dirty="0"/>
              <a:t>)</a:t>
            </a:r>
          </a:p>
          <a:p>
            <a:r>
              <a:rPr lang="fr-FR" dirty="0"/>
              <a:t>2 Data managers</a:t>
            </a:r>
          </a:p>
          <a:p>
            <a:r>
              <a:rPr lang="fr-FR" dirty="0"/>
              <a:t>1 </a:t>
            </a:r>
            <a:r>
              <a:rPr lang="fr-FR" dirty="0" err="1"/>
              <a:t>Clinical</a:t>
            </a:r>
            <a:r>
              <a:rPr lang="fr-FR" dirty="0"/>
              <a:t> Research Manager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7278744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Personnalisé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0080C9"/>
      </a:accent1>
      <a:accent2>
        <a:srgbClr val="90909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</a:schemeClr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16821</TotalTime>
  <Words>1868</Words>
  <Application>Microsoft Office PowerPoint</Application>
  <PresentationFormat>Affichage à l'écran (16:10)</PresentationFormat>
  <Paragraphs>483</Paragraphs>
  <Slides>38</Slides>
  <Notes>21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Wingdings</vt:lpstr>
      <vt:lpstr>Rétrospective</vt:lpstr>
      <vt:lpstr>Feuille de calcul Microsoft Excel</vt:lpstr>
      <vt:lpstr>THE RESPIRATORY SURVEILLANCE SYSTEM IN MADAGASCAR</vt:lpstr>
      <vt:lpstr>   Madagascar Factsheet  </vt:lpstr>
      <vt:lpstr>Présentation PowerPoint</vt:lpstr>
      <vt:lpstr>   Biological Sentinel Surveillance System  </vt:lpstr>
      <vt:lpstr>   Biological Sentinel Surveillance System  </vt:lpstr>
      <vt:lpstr>Présentation PowerPoint</vt:lpstr>
      <vt:lpstr>NIC lab staff in 2025, 15 people</vt:lpstr>
      <vt:lpstr>Other staff involved in NIC activities, 6 people</vt:lpstr>
      <vt:lpstr>Epi unit staff in 2025, 5 people</vt:lpstr>
      <vt:lpstr>   Laboratory surveillance  </vt:lpstr>
      <vt:lpstr>   Algorythm of sample collection and testing</vt:lpstr>
      <vt:lpstr>Human laboratory Surveillance</vt:lpstr>
      <vt:lpstr>   NIC Lab capacity  </vt:lpstr>
      <vt:lpstr>Diagnostic kits</vt:lpstr>
      <vt:lpstr>Présentation PowerPoint</vt:lpstr>
      <vt:lpstr>Présentation PowerPoint</vt:lpstr>
      <vt:lpstr>Présentation PowerPoint</vt:lpstr>
      <vt:lpstr>Présentation PowerPoint</vt:lpstr>
      <vt:lpstr>   Mortality surveillance  </vt:lpstr>
      <vt:lpstr>   Mortality surveillance</vt:lpstr>
      <vt:lpstr>   Achievements, 2023-2025  </vt:lpstr>
      <vt:lpstr>   Animal surveillance  </vt:lpstr>
      <vt:lpstr>   Animal surveillance  </vt:lpstr>
      <vt:lpstr>   Genomic surveillance  </vt:lpstr>
      <vt:lpstr>   Sequencing and Bioinformatics capacities  </vt:lpstr>
      <vt:lpstr>   SARS-CoV-2 sequencing   </vt:lpstr>
      <vt:lpstr>   RSV sequencing   </vt:lpstr>
      <vt:lpstr>   Influenza sequencing   </vt:lpstr>
      <vt:lpstr>   Reporting and Sharing  </vt:lpstr>
      <vt:lpstr>   Sharing and reporting (National)  </vt:lpstr>
      <vt:lpstr>   Sharing and reporting (International)  </vt:lpstr>
      <vt:lpstr>   CHALLENGES  </vt:lpstr>
      <vt:lpstr>   Challenges (1)</vt:lpstr>
      <vt:lpstr>   Challenges (2)</vt:lpstr>
      <vt:lpstr>   Challenges (3)</vt:lpstr>
      <vt:lpstr>   Challenges (4)</vt:lpstr>
      <vt:lpstr>   Challenges (5)</vt:lpstr>
      <vt:lpstr>Présentation PowerPoint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Mamy Tiana Iriantsoa ANDRIAMANANDRAIBE</dc:creator>
  <cp:lastModifiedBy>Norosoa RAZANAZATOVO</cp:lastModifiedBy>
  <cp:revision>493</cp:revision>
  <dcterms:created xsi:type="dcterms:W3CDTF">2022-10-19T12:51:10Z</dcterms:created>
  <dcterms:modified xsi:type="dcterms:W3CDTF">2025-09-08T11:36:58Z</dcterms:modified>
</cp:coreProperties>
</file>